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315" r:id="rId3"/>
    <p:sldId id="257" r:id="rId4"/>
    <p:sldId id="258" r:id="rId5"/>
    <p:sldId id="267" r:id="rId6"/>
    <p:sldId id="268" r:id="rId7"/>
    <p:sldId id="314" r:id="rId8"/>
    <p:sldId id="259" r:id="rId9"/>
    <p:sldId id="270" r:id="rId10"/>
    <p:sldId id="271" r:id="rId11"/>
    <p:sldId id="288" r:id="rId12"/>
    <p:sldId id="260" r:id="rId13"/>
    <p:sldId id="261" r:id="rId14"/>
    <p:sldId id="262" r:id="rId15"/>
    <p:sldId id="311" r:id="rId16"/>
    <p:sldId id="308" r:id="rId17"/>
    <p:sldId id="309" r:id="rId18"/>
    <p:sldId id="312" r:id="rId19"/>
    <p:sldId id="310" r:id="rId20"/>
    <p:sldId id="313" r:id="rId21"/>
    <p:sldId id="290" r:id="rId22"/>
    <p:sldId id="297" r:id="rId23"/>
    <p:sldId id="291" r:id="rId24"/>
    <p:sldId id="292" r:id="rId25"/>
    <p:sldId id="293" r:id="rId26"/>
    <p:sldId id="294" r:id="rId27"/>
    <p:sldId id="295" r:id="rId28"/>
    <p:sldId id="277" r:id="rId29"/>
    <p:sldId id="298" r:id="rId30"/>
    <p:sldId id="299" r:id="rId31"/>
    <p:sldId id="305" r:id="rId32"/>
    <p:sldId id="300" r:id="rId33"/>
    <p:sldId id="301" r:id="rId34"/>
    <p:sldId id="306" r:id="rId35"/>
    <p:sldId id="307" r:id="rId36"/>
    <p:sldId id="316" r:id="rId37"/>
    <p:sldId id="317" r:id="rId38"/>
    <p:sldId id="328" r:id="rId39"/>
    <p:sldId id="329" r:id="rId40"/>
    <p:sldId id="330" r:id="rId41"/>
    <p:sldId id="318" r:id="rId42"/>
    <p:sldId id="319" r:id="rId43"/>
    <p:sldId id="320" r:id="rId44"/>
    <p:sldId id="321" r:id="rId45"/>
    <p:sldId id="322" r:id="rId46"/>
    <p:sldId id="323" r:id="rId47"/>
    <p:sldId id="324" r:id="rId48"/>
    <p:sldId id="325" r:id="rId49"/>
    <p:sldId id="326" r:id="rId50"/>
    <p:sldId id="327" r:id="rId51"/>
    <p:sldId id="266" r:id="rId52"/>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3184" autoAdjust="0"/>
  </p:normalViewPr>
  <p:slideViewPr>
    <p:cSldViewPr snapToGrid="0" showGuides="1">
      <p:cViewPr varScale="1">
        <p:scale>
          <a:sx n="101" d="100"/>
          <a:sy n="101" d="100"/>
        </p:scale>
        <p:origin x="126" y="636"/>
      </p:cViewPr>
      <p:guideLst>
        <p:guide orient="horz" pos="180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2017/3/7</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21</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2017/3/7</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qgis.org/api/index.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740" y="1843313"/>
            <a:ext cx="9161740" cy="985611"/>
          </a:xfrm>
          <a:prstGeom prst="rect">
            <a:avLst/>
          </a:prstGeom>
          <a:ln w="28575">
            <a:noFill/>
          </a:ln>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4" name="直線コネクタ 3"/>
          <p:cNvCxnSpPr/>
          <p:nvPr/>
        </p:nvCxnSpPr>
        <p:spPr>
          <a:xfrm flipH="1">
            <a:off x="67809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92574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055585"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2672898"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537403" y="1240969"/>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4200074" y="1240968"/>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4860358" y="128309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5630297" y="1283095"/>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7110763"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977041" y="275193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653191"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85991" y="2516794"/>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7085919" y="124096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491663" y="910584"/>
            <a:ext cx="389850" cy="338554"/>
          </a:xfrm>
          <a:prstGeom prst="rect">
            <a:avLst/>
          </a:prstGeom>
          <a:noFill/>
        </p:spPr>
        <p:txBody>
          <a:bodyPr wrap="none" rtlCol="0">
            <a:spAutoFit/>
          </a:bodyPr>
          <a:lstStyle/>
          <a:p>
            <a:r>
              <a:rPr kumimoji="1" lang="ja-JP" altLang="en-US" sz="1600" dirty="0" smtClean="0">
                <a:solidFill>
                  <a:srgbClr val="FF0000"/>
                </a:solidFill>
              </a:rPr>
              <a:t>①</a:t>
            </a:r>
            <a:endParaRPr kumimoji="1" lang="ja-JP" altLang="en-US" sz="1600" dirty="0">
              <a:solidFill>
                <a:srgbClr val="FF0000"/>
              </a:solidFill>
            </a:endParaRPr>
          </a:p>
        </p:txBody>
      </p:sp>
      <p:sp>
        <p:nvSpPr>
          <p:cNvPr id="30" name="テキスト ボックス 29"/>
          <p:cNvSpPr txBox="1"/>
          <p:nvPr/>
        </p:nvSpPr>
        <p:spPr>
          <a:xfrm>
            <a:off x="781516" y="902413"/>
            <a:ext cx="389850" cy="338554"/>
          </a:xfrm>
          <a:prstGeom prst="rect">
            <a:avLst/>
          </a:prstGeom>
          <a:noFill/>
        </p:spPr>
        <p:txBody>
          <a:bodyPr wrap="none" rtlCol="0">
            <a:spAutoFit/>
          </a:bodyPr>
          <a:lstStyle/>
          <a:p>
            <a:r>
              <a:rPr kumimoji="1" lang="ja-JP" altLang="en-US" sz="1600" dirty="0" smtClean="0">
                <a:solidFill>
                  <a:srgbClr val="FF0000"/>
                </a:solidFill>
              </a:rPr>
              <a:t>②</a:t>
            </a:r>
            <a:endParaRPr kumimoji="1" lang="ja-JP" altLang="en-US" sz="1600" dirty="0">
              <a:solidFill>
                <a:srgbClr val="FF0000"/>
              </a:solidFill>
            </a:endParaRPr>
          </a:p>
        </p:txBody>
      </p:sp>
      <p:sp>
        <p:nvSpPr>
          <p:cNvPr id="31" name="テキスト ボックス 30"/>
          <p:cNvSpPr txBox="1"/>
          <p:nvPr/>
        </p:nvSpPr>
        <p:spPr>
          <a:xfrm>
            <a:off x="1873484" y="902451"/>
            <a:ext cx="389850" cy="338554"/>
          </a:xfrm>
          <a:prstGeom prst="rect">
            <a:avLst/>
          </a:prstGeom>
          <a:noFill/>
        </p:spPr>
        <p:txBody>
          <a:bodyPr wrap="none" rtlCol="0">
            <a:spAutoFit/>
          </a:bodyPr>
          <a:lstStyle/>
          <a:p>
            <a:r>
              <a:rPr kumimoji="1" lang="ja-JP" altLang="en-US" sz="1600" dirty="0" smtClean="0">
                <a:solidFill>
                  <a:srgbClr val="FF0000"/>
                </a:solidFill>
              </a:rPr>
              <a:t>③</a:t>
            </a:r>
            <a:endParaRPr kumimoji="1" lang="ja-JP" altLang="en-US" sz="1600" dirty="0">
              <a:solidFill>
                <a:srgbClr val="FF0000"/>
              </a:solidFill>
            </a:endParaRPr>
          </a:p>
        </p:txBody>
      </p:sp>
      <p:sp>
        <p:nvSpPr>
          <p:cNvPr id="32" name="テキスト ボックス 31"/>
          <p:cNvSpPr txBox="1"/>
          <p:nvPr/>
        </p:nvSpPr>
        <p:spPr>
          <a:xfrm>
            <a:off x="2490797" y="917121"/>
            <a:ext cx="389850" cy="338554"/>
          </a:xfrm>
          <a:prstGeom prst="rect">
            <a:avLst/>
          </a:prstGeom>
          <a:noFill/>
        </p:spPr>
        <p:txBody>
          <a:bodyPr wrap="none" rtlCol="0">
            <a:spAutoFit/>
          </a:bodyPr>
          <a:lstStyle/>
          <a:p>
            <a:r>
              <a:rPr kumimoji="1" lang="ja-JP" altLang="en-US" sz="1600" dirty="0" smtClean="0">
                <a:solidFill>
                  <a:srgbClr val="FF0000"/>
                </a:solidFill>
              </a:rPr>
              <a:t>④</a:t>
            </a:r>
            <a:endParaRPr kumimoji="1" lang="ja-JP" altLang="en-US" sz="1600" dirty="0">
              <a:solidFill>
                <a:srgbClr val="FF0000"/>
              </a:solidFill>
            </a:endParaRPr>
          </a:p>
        </p:txBody>
      </p:sp>
      <p:sp>
        <p:nvSpPr>
          <p:cNvPr id="33" name="テキスト ボックス 32"/>
          <p:cNvSpPr txBox="1"/>
          <p:nvPr/>
        </p:nvSpPr>
        <p:spPr>
          <a:xfrm>
            <a:off x="3355302" y="910584"/>
            <a:ext cx="389850" cy="338554"/>
          </a:xfrm>
          <a:prstGeom prst="rect">
            <a:avLst/>
          </a:prstGeom>
          <a:noFill/>
        </p:spPr>
        <p:txBody>
          <a:bodyPr wrap="none" rtlCol="0">
            <a:spAutoFit/>
          </a:bodyPr>
          <a:lstStyle/>
          <a:p>
            <a:r>
              <a:rPr kumimoji="1" lang="ja-JP" altLang="en-US" sz="1600" dirty="0" smtClean="0">
                <a:solidFill>
                  <a:srgbClr val="FF0000"/>
                </a:solidFill>
              </a:rPr>
              <a:t>⑤</a:t>
            </a:r>
            <a:endParaRPr kumimoji="1" lang="ja-JP" altLang="en-US" sz="1600" dirty="0">
              <a:solidFill>
                <a:srgbClr val="FF0000"/>
              </a:solidFill>
            </a:endParaRPr>
          </a:p>
        </p:txBody>
      </p:sp>
      <p:sp>
        <p:nvSpPr>
          <p:cNvPr id="34" name="テキスト ボックス 33"/>
          <p:cNvSpPr txBox="1"/>
          <p:nvPr/>
        </p:nvSpPr>
        <p:spPr>
          <a:xfrm>
            <a:off x="4027498" y="910584"/>
            <a:ext cx="389850" cy="338554"/>
          </a:xfrm>
          <a:prstGeom prst="rect">
            <a:avLst/>
          </a:prstGeom>
          <a:noFill/>
        </p:spPr>
        <p:txBody>
          <a:bodyPr wrap="none" rtlCol="0">
            <a:spAutoFit/>
          </a:bodyPr>
          <a:lstStyle/>
          <a:p>
            <a:r>
              <a:rPr kumimoji="1" lang="ja-JP" altLang="en-US" sz="1600" dirty="0" smtClean="0">
                <a:solidFill>
                  <a:srgbClr val="FF0000"/>
                </a:solidFill>
              </a:rPr>
              <a:t>⑥</a:t>
            </a:r>
            <a:endParaRPr kumimoji="1" lang="ja-JP" altLang="en-US" sz="1600" dirty="0">
              <a:solidFill>
                <a:srgbClr val="FF0000"/>
              </a:solidFill>
            </a:endParaRPr>
          </a:p>
        </p:txBody>
      </p:sp>
      <p:sp>
        <p:nvSpPr>
          <p:cNvPr id="35" name="テキスト ボックス 34"/>
          <p:cNvSpPr txBox="1"/>
          <p:nvPr/>
        </p:nvSpPr>
        <p:spPr>
          <a:xfrm>
            <a:off x="4699694" y="902451"/>
            <a:ext cx="389850" cy="338554"/>
          </a:xfrm>
          <a:prstGeom prst="rect">
            <a:avLst/>
          </a:prstGeom>
          <a:noFill/>
        </p:spPr>
        <p:txBody>
          <a:bodyPr wrap="none" rtlCol="0">
            <a:spAutoFit/>
          </a:bodyPr>
          <a:lstStyle/>
          <a:p>
            <a:r>
              <a:rPr kumimoji="1" lang="ja-JP" altLang="en-US" sz="1600" dirty="0" smtClean="0">
                <a:solidFill>
                  <a:srgbClr val="FF0000"/>
                </a:solidFill>
              </a:rPr>
              <a:t>⑦</a:t>
            </a:r>
            <a:endParaRPr kumimoji="1" lang="ja-JP" altLang="en-US" sz="1600" dirty="0">
              <a:solidFill>
                <a:srgbClr val="FF0000"/>
              </a:solidFill>
            </a:endParaRPr>
          </a:p>
        </p:txBody>
      </p:sp>
      <p:sp>
        <p:nvSpPr>
          <p:cNvPr id="36" name="テキスト ボックス 35"/>
          <p:cNvSpPr txBox="1"/>
          <p:nvPr/>
        </p:nvSpPr>
        <p:spPr>
          <a:xfrm>
            <a:off x="5448196" y="902451"/>
            <a:ext cx="389850" cy="338554"/>
          </a:xfrm>
          <a:prstGeom prst="rect">
            <a:avLst/>
          </a:prstGeom>
          <a:noFill/>
        </p:spPr>
        <p:txBody>
          <a:bodyPr wrap="none" rtlCol="0">
            <a:spAutoFit/>
          </a:bodyPr>
          <a:lstStyle/>
          <a:p>
            <a:r>
              <a:rPr kumimoji="1" lang="ja-JP" altLang="en-US" sz="1600" dirty="0" smtClean="0">
                <a:solidFill>
                  <a:srgbClr val="FF0000"/>
                </a:solidFill>
              </a:rPr>
              <a:t>⑧</a:t>
            </a:r>
            <a:endParaRPr kumimoji="1" lang="ja-JP" altLang="en-US" sz="1600" dirty="0">
              <a:solidFill>
                <a:srgbClr val="FF0000"/>
              </a:solidFill>
            </a:endParaRPr>
          </a:p>
        </p:txBody>
      </p:sp>
      <p:sp>
        <p:nvSpPr>
          <p:cNvPr id="37" name="テキスト ボックス 36"/>
          <p:cNvSpPr txBox="1"/>
          <p:nvPr/>
        </p:nvSpPr>
        <p:spPr>
          <a:xfrm>
            <a:off x="6913343" y="902451"/>
            <a:ext cx="389850" cy="338554"/>
          </a:xfrm>
          <a:prstGeom prst="rect">
            <a:avLst/>
          </a:prstGeom>
          <a:noFill/>
        </p:spPr>
        <p:txBody>
          <a:bodyPr wrap="none" rtlCol="0">
            <a:spAutoFit/>
          </a:bodyPr>
          <a:lstStyle/>
          <a:p>
            <a:r>
              <a:rPr kumimoji="1" lang="ja-JP" altLang="en-US" sz="1600" dirty="0" smtClean="0">
                <a:solidFill>
                  <a:srgbClr val="FF0000"/>
                </a:solidFill>
              </a:rPr>
              <a:t>⑨</a:t>
            </a:r>
            <a:endParaRPr kumimoji="1" lang="ja-JP" altLang="en-US" sz="1600" dirty="0">
              <a:solidFill>
                <a:srgbClr val="FF0000"/>
              </a:solidFill>
            </a:endParaRPr>
          </a:p>
        </p:txBody>
      </p:sp>
      <p:sp>
        <p:nvSpPr>
          <p:cNvPr id="38" name="テキスト ボックス 37"/>
          <p:cNvSpPr txBox="1"/>
          <p:nvPr/>
        </p:nvSpPr>
        <p:spPr>
          <a:xfrm>
            <a:off x="203890" y="3258719"/>
            <a:ext cx="389850" cy="338554"/>
          </a:xfrm>
          <a:prstGeom prst="rect">
            <a:avLst/>
          </a:prstGeom>
          <a:noFill/>
        </p:spPr>
        <p:txBody>
          <a:bodyPr wrap="none" rtlCol="0">
            <a:spAutoFit/>
          </a:bodyPr>
          <a:lstStyle/>
          <a:p>
            <a:r>
              <a:rPr kumimoji="1" lang="ja-JP" altLang="en-US" sz="1600" dirty="0" smtClean="0">
                <a:solidFill>
                  <a:srgbClr val="FF0000"/>
                </a:solidFill>
              </a:rPr>
              <a:t>⑩</a:t>
            </a:r>
            <a:endParaRPr kumimoji="1" lang="ja-JP" altLang="en-US" sz="1600" dirty="0">
              <a:solidFill>
                <a:srgbClr val="FF0000"/>
              </a:solidFill>
            </a:endParaRPr>
          </a:p>
        </p:txBody>
      </p:sp>
      <p:sp>
        <p:nvSpPr>
          <p:cNvPr id="39" name="テキスト ボックス 38"/>
          <p:cNvSpPr txBox="1"/>
          <p:nvPr/>
        </p:nvSpPr>
        <p:spPr>
          <a:xfrm>
            <a:off x="4458266" y="3493854"/>
            <a:ext cx="389850" cy="338554"/>
          </a:xfrm>
          <a:prstGeom prst="rect">
            <a:avLst/>
          </a:prstGeom>
          <a:noFill/>
        </p:spPr>
        <p:txBody>
          <a:bodyPr wrap="none" rtlCol="0">
            <a:spAutoFit/>
          </a:bodyPr>
          <a:lstStyle/>
          <a:p>
            <a:r>
              <a:rPr kumimoji="1" lang="ja-JP" altLang="en-US" sz="1600" dirty="0" smtClean="0">
                <a:solidFill>
                  <a:srgbClr val="FF0000"/>
                </a:solidFill>
              </a:rPr>
              <a:t>⑪</a:t>
            </a:r>
            <a:endParaRPr kumimoji="1" lang="ja-JP" altLang="en-US" sz="1600" dirty="0">
              <a:solidFill>
                <a:srgbClr val="FF0000"/>
              </a:solidFill>
            </a:endParaRPr>
          </a:p>
        </p:txBody>
      </p:sp>
      <p:sp>
        <p:nvSpPr>
          <p:cNvPr id="40" name="テキスト ボックス 39"/>
          <p:cNvSpPr txBox="1"/>
          <p:nvPr/>
        </p:nvSpPr>
        <p:spPr>
          <a:xfrm>
            <a:off x="4808657" y="3493854"/>
            <a:ext cx="389850" cy="338554"/>
          </a:xfrm>
          <a:prstGeom prst="rect">
            <a:avLst/>
          </a:prstGeom>
          <a:noFill/>
        </p:spPr>
        <p:txBody>
          <a:bodyPr wrap="none" rtlCol="0">
            <a:spAutoFit/>
          </a:bodyPr>
          <a:lstStyle/>
          <a:p>
            <a:r>
              <a:rPr kumimoji="1" lang="ja-JP" altLang="en-US" sz="1600" dirty="0" smtClean="0">
                <a:solidFill>
                  <a:srgbClr val="FF0000"/>
                </a:solidFill>
              </a:rPr>
              <a:t>⑫</a:t>
            </a:r>
            <a:endParaRPr kumimoji="1" lang="ja-JP" altLang="en-US" sz="1600" dirty="0">
              <a:solidFill>
                <a:srgbClr val="FF0000"/>
              </a:solidFill>
            </a:endParaRPr>
          </a:p>
        </p:txBody>
      </p:sp>
      <p:sp>
        <p:nvSpPr>
          <p:cNvPr id="41" name="テキスト ボックス 40"/>
          <p:cNvSpPr txBox="1"/>
          <p:nvPr/>
        </p:nvSpPr>
        <p:spPr>
          <a:xfrm>
            <a:off x="6920600" y="3490673"/>
            <a:ext cx="389850" cy="338554"/>
          </a:xfrm>
          <a:prstGeom prst="rect">
            <a:avLst/>
          </a:prstGeom>
          <a:noFill/>
        </p:spPr>
        <p:txBody>
          <a:bodyPr wrap="none" rtlCol="0">
            <a:spAutoFit/>
          </a:bodyPr>
          <a:lstStyle/>
          <a:p>
            <a:r>
              <a:rPr kumimoji="1" lang="ja-JP" altLang="en-US" sz="1600" dirty="0" smtClean="0">
                <a:solidFill>
                  <a:srgbClr val="FF0000"/>
                </a:solidFill>
              </a:rPr>
              <a:t>⑬</a:t>
            </a:r>
            <a:endParaRPr kumimoji="1" lang="ja-JP" altLang="en-US" sz="16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⑦レイヤの情報表示　⑧選択と選択取り消し　⑨長さ、面積計測（手動）　⑩レイヤ編集　</a:t>
            </a:r>
            <a:endParaRPr kumimoji="1" lang="en-US" altLang="ja-JP" b="1" dirty="0" smtClean="0"/>
          </a:p>
          <a:p>
            <a:endParaRPr lang="en-US" altLang="ja-JP" b="1" dirty="0" smtClean="0"/>
          </a:p>
          <a:p>
            <a:r>
              <a:rPr lang="ja-JP" altLang="en-US" b="1" dirty="0" smtClean="0"/>
              <a:t>⑪ベクタレイヤの読み込み　⑫ラスタレイヤ</a:t>
            </a:r>
            <a:r>
              <a:rPr lang="ja-JP" altLang="en-US" b="1" dirty="0"/>
              <a:t>の</a:t>
            </a:r>
            <a:r>
              <a:rPr lang="ja-JP" altLang="en-US" b="1" dirty="0" smtClean="0"/>
              <a:t>読み込み　⑬</a:t>
            </a:r>
            <a:r>
              <a:rPr lang="ja-JP" altLang="en-US" b="1" dirty="0"/>
              <a:t>テキスト</a:t>
            </a:r>
            <a:r>
              <a:rPr lang="ja-JP" altLang="en-US" b="1" dirty="0" smtClean="0"/>
              <a:t>ファイルの</a:t>
            </a:r>
            <a:r>
              <a:rPr lang="ja-JP" altLang="en-US" b="1" dirty="0"/>
              <a:t>読み込み</a:t>
            </a:r>
            <a:endParaRPr kumimoji="1" lang="ja-JP" altLang="en-US" b="1" dirty="0"/>
          </a:p>
        </p:txBody>
      </p: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67172" y="2126737"/>
            <a:ext cx="2978721" cy="296166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470025"/>
            <a:ext cx="8945893" cy="285750"/>
          </a:xfrm>
          <a:prstGeom prst="rect">
            <a:avLst/>
          </a:prstGeom>
        </p:spPr>
      </p:pic>
      <p:cxnSp>
        <p:nvCxnSpPr>
          <p:cNvPr id="5" name="直線コネクタ 4"/>
          <p:cNvCxnSpPr/>
          <p:nvPr/>
        </p:nvCxnSpPr>
        <p:spPr>
          <a:xfrm flipH="1">
            <a:off x="731437" y="16806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2779312" y="7281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99053" y="2423550"/>
            <a:ext cx="2172390" cy="338554"/>
          </a:xfrm>
          <a:prstGeom prst="rect">
            <a:avLst/>
          </a:prstGeom>
          <a:noFill/>
        </p:spPr>
        <p:txBody>
          <a:bodyPr wrap="none" rtlCol="0">
            <a:spAutoFit/>
          </a:bodyPr>
          <a:lstStyle/>
          <a:p>
            <a:r>
              <a:rPr kumimoji="1" lang="ja-JP" altLang="en-US" sz="1600" b="1" dirty="0" smtClean="0"/>
              <a:t>右側の座標を固定する</a:t>
            </a:r>
            <a:endParaRPr kumimoji="1" lang="ja-JP" altLang="en-US" sz="1600" b="1" dirty="0"/>
          </a:p>
        </p:txBody>
      </p:sp>
      <p:sp>
        <p:nvSpPr>
          <p:cNvPr id="8" name="テキスト ボックス 7"/>
          <p:cNvSpPr txBox="1"/>
          <p:nvPr/>
        </p:nvSpPr>
        <p:spPr>
          <a:xfrm>
            <a:off x="1327539" y="419170"/>
            <a:ext cx="3315331" cy="338554"/>
          </a:xfrm>
          <a:prstGeom prst="rect">
            <a:avLst/>
          </a:prstGeom>
          <a:noFill/>
        </p:spPr>
        <p:txBody>
          <a:bodyPr wrap="none" rtlCol="0">
            <a:spAutoFit/>
          </a:bodyPr>
          <a:lstStyle/>
          <a:p>
            <a:r>
              <a:rPr kumimoji="1" lang="ja-JP" altLang="en-US" sz="1600" b="1" dirty="0" smtClean="0"/>
              <a:t>マウスのある場所の座標を表示する</a:t>
            </a:r>
            <a:endParaRPr kumimoji="1" lang="ja-JP" altLang="en-US" sz="1600" b="1" dirty="0"/>
          </a:p>
        </p:txBody>
      </p:sp>
      <p:sp>
        <p:nvSpPr>
          <p:cNvPr id="9" name="テキスト ボックス 8"/>
          <p:cNvSpPr txBox="1"/>
          <p:nvPr/>
        </p:nvSpPr>
        <p:spPr>
          <a:xfrm>
            <a:off x="5209617" y="217475"/>
            <a:ext cx="3547766" cy="584775"/>
          </a:xfrm>
          <a:prstGeom prst="rect">
            <a:avLst/>
          </a:prstGeom>
          <a:noFill/>
        </p:spPr>
        <p:txBody>
          <a:bodyPr wrap="none" rtlCol="0">
            <a:spAutoFit/>
          </a:bodyPr>
          <a:lstStyle/>
          <a:p>
            <a:r>
              <a:rPr kumimoji="1" lang="ja-JP" altLang="en-US" sz="1600" b="1" dirty="0" smtClean="0"/>
              <a:t>地図の表示範囲を表示</a:t>
            </a:r>
            <a:endParaRPr kumimoji="1" lang="en-US" altLang="ja-JP" sz="1600" b="1" dirty="0" smtClean="0"/>
          </a:p>
          <a:p>
            <a:r>
              <a:rPr lang="ja-JP" altLang="en-US" sz="1600" b="1" dirty="0" smtClean="0"/>
              <a:t>（この値と地図の表示範囲は連動する）</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7797800" y="1717163"/>
            <a:ext cx="52582" cy="54343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cxnSp>
        <p:nvCxnSpPr>
          <p:cNvPr id="21" name="直線コネクタ 20"/>
          <p:cNvCxnSpPr>
            <a:endCxn id="26" idx="0"/>
          </p:cNvCxnSpPr>
          <p:nvPr/>
        </p:nvCxnSpPr>
        <p:spPr>
          <a:xfrm flipH="1">
            <a:off x="3658244" y="1755775"/>
            <a:ext cx="3044045" cy="16533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728869" y="3409168"/>
            <a:ext cx="3858749" cy="338554"/>
          </a:xfrm>
          <a:prstGeom prst="rect">
            <a:avLst/>
          </a:prstGeom>
          <a:noFill/>
        </p:spPr>
        <p:txBody>
          <a:bodyPr wrap="none" rtlCol="0">
            <a:spAutoFit/>
          </a:bodyPr>
          <a:lstStyle/>
          <a:p>
            <a:r>
              <a:rPr kumimoji="1" lang="ja-JP" altLang="en-US" sz="1600" b="1" dirty="0" smtClean="0"/>
              <a:t>地図の拡大縮小と表示がレンダリングする</a:t>
            </a:r>
            <a:endParaRPr kumimoji="1" lang="ja-JP" altLang="en-US" sz="1600" b="1" dirty="0"/>
          </a:p>
        </p:txBody>
      </p:sp>
      <p:sp>
        <p:nvSpPr>
          <p:cNvPr id="30" name="テキスト ボックス 29"/>
          <p:cNvSpPr txBox="1"/>
          <p:nvPr/>
        </p:nvSpPr>
        <p:spPr>
          <a:xfrm>
            <a:off x="3845215" y="1988881"/>
            <a:ext cx="1595309" cy="338554"/>
          </a:xfrm>
          <a:prstGeom prst="rect">
            <a:avLst/>
          </a:prstGeom>
          <a:noFill/>
        </p:spPr>
        <p:txBody>
          <a:bodyPr wrap="none" rtlCol="0">
            <a:spAutoFit/>
          </a:bodyPr>
          <a:lstStyle/>
          <a:p>
            <a:r>
              <a:rPr kumimoji="1" lang="ja-JP" altLang="en-US" sz="1600" b="1" dirty="0" smtClean="0"/>
              <a:t>地図が回転する</a:t>
            </a:r>
            <a:endParaRPr kumimoji="1" lang="ja-JP" altLang="en-US" sz="1600" b="1" dirty="0"/>
          </a:p>
        </p:txBody>
      </p:sp>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8775" y="827314"/>
            <a:ext cx="5558279" cy="4326018"/>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31356" y="2044661"/>
            <a:ext cx="2833688" cy="1294468"/>
          </a:xfrm>
          <a:prstGeom prst="rect">
            <a:avLst/>
          </a:prstGeom>
        </p:spPr>
      </p:pic>
      <p:sp>
        <p:nvSpPr>
          <p:cNvPr id="5" name="正方形/長方形 4"/>
          <p:cNvSpPr/>
          <p:nvPr/>
        </p:nvSpPr>
        <p:spPr>
          <a:xfrm>
            <a:off x="4352925" y="1209982"/>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a:off x="4448594" y="14921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809999" y="2510921"/>
            <a:ext cx="2085975" cy="156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474081" y="2871030"/>
            <a:ext cx="412369" cy="138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2860" y="899886"/>
            <a:ext cx="5558279" cy="4358221"/>
          </a:xfrm>
          <a:prstGeom prst="rect">
            <a:avLst/>
          </a:prstGeom>
        </p:spPr>
      </p:pic>
      <p:sp>
        <p:nvSpPr>
          <p:cNvPr id="5" name="正方形/長方形 4"/>
          <p:cNvSpPr/>
          <p:nvPr/>
        </p:nvSpPr>
        <p:spPr>
          <a:xfrm>
            <a:off x="4669410" y="131475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592" y="1932173"/>
            <a:ext cx="4003520" cy="2736850"/>
          </a:xfrm>
          <a:prstGeom prst="rect">
            <a:avLst/>
          </a:prstGeom>
        </p:spPr>
      </p:pic>
      <p:cxnSp>
        <p:nvCxnSpPr>
          <p:cNvPr id="8" name="直線矢印コネクタ 7"/>
          <p:cNvCxnSpPr/>
          <p:nvPr/>
        </p:nvCxnSpPr>
        <p:spPr>
          <a:xfrm>
            <a:off x="4743869" y="1514782"/>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87526" y="3966446"/>
            <a:ext cx="3403600" cy="507831"/>
          </a:xfrm>
          <a:prstGeom prst="rect">
            <a:avLst/>
          </a:prstGeom>
          <a:solidFill>
            <a:schemeClr val="bg1"/>
          </a:solidFill>
          <a:ln>
            <a:solidFill>
              <a:schemeClr val="tx1"/>
            </a:solidFill>
          </a:ln>
        </p:spPr>
        <p:txBody>
          <a:bodyPr wrap="square">
            <a:spAutoFit/>
          </a:bodyPr>
          <a:lstStyle/>
          <a:p>
            <a:r>
              <a:rPr lang="en-US" altLang="ja-JP" sz="900" dirty="0">
                <a:solidFill>
                  <a:srgbClr val="000000"/>
                </a:solidFill>
                <a:latin typeface="ＭＳ Ｐゴシック" panose="020B0600070205080204" pitchFamily="50" charset="-128"/>
              </a:rPr>
              <a:t>"The source data were downloaded from AIST's </a:t>
            </a:r>
            <a:r>
              <a:rPr lang="en-US" altLang="ja-JP" sz="900" dirty="0" err="1">
                <a:solidFill>
                  <a:srgbClr val="000000"/>
                </a:solidFill>
                <a:latin typeface="ＭＳ Ｐゴシック" panose="020B0600070205080204" pitchFamily="50" charset="-128"/>
              </a:rPr>
              <a:t>LandBrowser</a:t>
            </a:r>
            <a:r>
              <a:rPr lang="en-US" altLang="ja-JP" sz="900" dirty="0">
                <a:solidFill>
                  <a:srgbClr val="000000"/>
                </a:solidFill>
                <a:latin typeface="ＭＳ Ｐゴシック" panose="020B0600070205080204" pitchFamily="50" charset="-128"/>
              </a:rPr>
              <a:t>, (http://landbrowser.geogrid.org/landbrowser/index.html/).Landsat 8 data courtesy of the U.S. Geological Survey."</a:t>
            </a:r>
            <a:r>
              <a:rPr lang="en-US" altLang="ja-JP" sz="900" dirty="0"/>
              <a:t> </a:t>
            </a:r>
            <a:endParaRPr lang="ja-JP" altLang="en-US" sz="900" dirty="0"/>
          </a:p>
        </p:txBody>
      </p:sp>
    </p:spTree>
    <p:extLst>
      <p:ext uri="{BB962C8B-B14F-4D97-AF65-F5344CB8AC3E}">
        <p14:creationId xmlns:p14="http://schemas.microsoft.com/office/powerpoint/2010/main" val="363965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38350" y="812800"/>
            <a:ext cx="4874639" cy="3826182"/>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168" y="1581457"/>
            <a:ext cx="3488802" cy="2594036"/>
          </a:xfrm>
          <a:prstGeom prst="rect">
            <a:avLst/>
          </a:prstGeom>
        </p:spPr>
      </p:pic>
      <p:sp>
        <p:nvSpPr>
          <p:cNvPr id="3" name="タイトル 2"/>
          <p:cNvSpPr txBox="1">
            <a:spLocks noGrp="1"/>
          </p:cNvSpPr>
          <p:nvPr>
            <p:ph type="title"/>
          </p:nvPr>
        </p:nvSpPr>
        <p:spPr>
          <a:xfrm>
            <a:off x="371475" y="142603"/>
            <a:ext cx="4945585" cy="535531"/>
          </a:xfrm>
          <a:prstGeom prst="rect">
            <a:avLst/>
          </a:prstGeom>
          <a:noFill/>
        </p:spPr>
        <p:txBody>
          <a:bodyPr wrap="none" rtlCol="0">
            <a:spAutoFit/>
          </a:bodyPr>
          <a:lstStyle/>
          <a:p>
            <a:r>
              <a:rPr kumimoji="1" lang="ja-JP" altLang="en-US" sz="3200" b="1" u="sng" dirty="0" smtClean="0">
                <a:solidFill>
                  <a:srgbClr val="0070C0"/>
                </a:solidFill>
              </a:rPr>
              <a:t>データの読み込み　③ＣＳＶ</a:t>
            </a:r>
            <a:endParaRPr kumimoji="1" lang="ja-JP" altLang="en-US" sz="3200" b="1" u="sng" dirty="0">
              <a:solidFill>
                <a:srgbClr val="0070C0"/>
              </a:solidFill>
            </a:endParaRPr>
          </a:p>
        </p:txBody>
      </p:sp>
      <p:sp>
        <p:nvSpPr>
          <p:cNvPr id="5" name="正方形/長方形 4"/>
          <p:cNvSpPr/>
          <p:nvPr/>
        </p:nvSpPr>
        <p:spPr>
          <a:xfrm>
            <a:off x="5764785" y="118140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869560" y="1381432"/>
            <a:ext cx="0" cy="523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962" y="4779999"/>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9" name="テキスト ボックス 8"/>
          <p:cNvSpPr txBox="1"/>
          <p:nvPr/>
        </p:nvSpPr>
        <p:spPr>
          <a:xfrm>
            <a:off x="4389679" y="3459247"/>
            <a:ext cx="3271779" cy="524503"/>
          </a:xfrm>
          <a:prstGeom prst="rect">
            <a:avLst/>
          </a:prstGeom>
          <a:solidFill>
            <a:schemeClr val="bg1"/>
          </a:solidFill>
          <a:ln>
            <a:solidFill>
              <a:schemeClr val="tx1"/>
            </a:solidFill>
          </a:ln>
        </p:spPr>
        <p:txBody>
          <a:bodyPr wrap="square" rtlCol="0">
            <a:spAutoFit/>
          </a:bodyPr>
          <a:lstStyle/>
          <a:p>
            <a:r>
              <a:rPr kumimoji="1" lang="en-US" altLang="ja-JP" dirty="0" smtClean="0"/>
              <a:t>※</a:t>
            </a:r>
            <a:r>
              <a:rPr kumimoji="1" lang="ja-JP" altLang="en-US" dirty="0" smtClean="0"/>
              <a:t>裾野市オープンデータ　広域避難地・市指定避難所</a:t>
            </a:r>
            <a:r>
              <a:rPr lang="ja-JP" altLang="en-US" dirty="0" smtClean="0"/>
              <a:t>データを加工したもの</a:t>
            </a:r>
            <a:endParaRPr kumimoji="1" lang="en-US" altLang="ja-JP" dirty="0" smtClean="0"/>
          </a:p>
        </p:txBody>
      </p:sp>
    </p:spTree>
    <p:extLst>
      <p:ext uri="{BB962C8B-B14F-4D97-AF65-F5344CB8AC3E}">
        <p14:creationId xmlns:p14="http://schemas.microsoft.com/office/powerpoint/2010/main" val="141054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1835" y="1320800"/>
            <a:ext cx="4195093" cy="3142634"/>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12713" y="1320800"/>
            <a:ext cx="4171490" cy="3142634"/>
          </a:xfrm>
          <a:prstGeom prst="rect">
            <a:avLst/>
          </a:prstGeom>
        </p:spPr>
      </p:pic>
      <p:sp>
        <p:nvSpPr>
          <p:cNvPr id="5" name="テキスト ボックス 4"/>
          <p:cNvSpPr txBox="1"/>
          <p:nvPr/>
        </p:nvSpPr>
        <p:spPr>
          <a:xfrm>
            <a:off x="1736109" y="913012"/>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599337" y="913012"/>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5" y="4647779"/>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4647779"/>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9" name="正方形/長方形 8"/>
          <p:cNvSpPr/>
          <p:nvPr/>
        </p:nvSpPr>
        <p:spPr>
          <a:xfrm>
            <a:off x="231834" y="1376716"/>
            <a:ext cx="833485" cy="887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87920" y="1376716"/>
            <a:ext cx="833486" cy="1588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736109" y="1988598"/>
            <a:ext cx="2081289" cy="2166452"/>
          </a:xfrm>
          <a:prstGeom prst="rect">
            <a:avLst/>
          </a:prstGeom>
          <a:ln>
            <a:solidFill>
              <a:srgbClr val="FF0000"/>
            </a:solidFill>
          </a:ln>
        </p:spPr>
      </p:pic>
      <p:pic>
        <p:nvPicPr>
          <p:cNvPr id="13" name="図 12"/>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99337" y="1820261"/>
            <a:ext cx="1301789" cy="2467070"/>
          </a:xfrm>
          <a:prstGeom prst="rect">
            <a:avLst/>
          </a:prstGeom>
          <a:ln>
            <a:solidFill>
              <a:srgbClr val="FF0000"/>
            </a:solidFill>
          </a:ln>
        </p:spPr>
      </p:pic>
      <p:sp>
        <p:nvSpPr>
          <p:cNvPr id="12" name="タイトル 2"/>
          <p:cNvSpPr txBox="1">
            <a:spLocks noGrp="1"/>
          </p:cNvSpPr>
          <p:nvPr>
            <p:ph type="title"/>
          </p:nvPr>
        </p:nvSpPr>
        <p:spPr>
          <a:xfrm>
            <a:off x="371475" y="142603"/>
            <a:ext cx="1832553" cy="535531"/>
          </a:xfrm>
          <a:prstGeom prst="rect">
            <a:avLst/>
          </a:prstGeom>
          <a:noFill/>
        </p:spPr>
        <p:txBody>
          <a:bodyPr wrap="none" rtlCol="0">
            <a:spAutoFit/>
          </a:bodyPr>
          <a:lstStyle/>
          <a:p>
            <a:r>
              <a:rPr kumimoji="1" lang="ja-JP" altLang="en-US" sz="3200" b="1" u="sng" dirty="0" smtClean="0">
                <a:solidFill>
                  <a:srgbClr val="0070C0"/>
                </a:solidFill>
              </a:rPr>
              <a:t>機能説明</a:t>
            </a:r>
            <a:endParaRPr kumimoji="1" lang="ja-JP" altLang="en-US" sz="32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0713" y="1493520"/>
            <a:ext cx="4096337" cy="3078481"/>
          </a:xfrm>
          <a:prstGeom prst="rect">
            <a:avLst/>
          </a:prstGeom>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90" y="1493520"/>
            <a:ext cx="4037017" cy="3007460"/>
          </a:xfrm>
          <a:prstGeom prst="rect">
            <a:avLst/>
          </a:prstGeom>
        </p:spPr>
      </p:pic>
      <p:sp>
        <p:nvSpPr>
          <p:cNvPr id="7" name="テキスト ボックス 6"/>
          <p:cNvSpPr txBox="1"/>
          <p:nvPr/>
        </p:nvSpPr>
        <p:spPr>
          <a:xfrm>
            <a:off x="1796222" y="913012"/>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599337" y="913012"/>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31835" y="4647779"/>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90" y="4572001"/>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83104" y="1992631"/>
            <a:ext cx="1308735" cy="2386116"/>
          </a:xfrm>
          <a:prstGeom prst="rect">
            <a:avLst/>
          </a:prstGeom>
          <a:ln>
            <a:solidFill>
              <a:srgbClr val="FF0000"/>
            </a:solidFill>
          </a:ln>
        </p:spPr>
      </p:pic>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819899" y="1992631"/>
            <a:ext cx="1234441" cy="2350802"/>
          </a:xfrm>
          <a:prstGeom prst="rect">
            <a:avLst/>
          </a:prstGeom>
          <a:ln>
            <a:solidFill>
              <a:srgbClr val="FF0000"/>
            </a:solidFill>
          </a:ln>
        </p:spPr>
      </p:pic>
      <p:sp>
        <p:nvSpPr>
          <p:cNvPr id="13" name="正方形/長方形 12"/>
          <p:cNvSpPr/>
          <p:nvPr/>
        </p:nvSpPr>
        <p:spPr>
          <a:xfrm>
            <a:off x="695166" y="1549086"/>
            <a:ext cx="833485" cy="1468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63994" y="1533846"/>
            <a:ext cx="891086" cy="169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42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4619" y="1371600"/>
            <a:ext cx="4052906" cy="304226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99516" y="1386840"/>
            <a:ext cx="3982269" cy="2963217"/>
          </a:xfrm>
          <a:prstGeom prst="rect">
            <a:avLst/>
          </a:prstGeom>
        </p:spPr>
      </p:pic>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sp>
        <p:nvSpPr>
          <p:cNvPr id="12" name="正方形/長方形 11"/>
          <p:cNvSpPr/>
          <p:nvPr/>
        </p:nvSpPr>
        <p:spPr>
          <a:xfrm>
            <a:off x="1070035" y="1422436"/>
            <a:ext cx="446346" cy="39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05057" y="2193133"/>
            <a:ext cx="1572852" cy="1264921"/>
          </a:xfrm>
          <a:prstGeom prst="rect">
            <a:avLst/>
          </a:prstGeom>
          <a:ln>
            <a:solidFill>
              <a:srgbClr val="FF0000"/>
            </a:solidFill>
          </a:ln>
        </p:spPr>
      </p:pic>
      <p:sp>
        <p:nvSpPr>
          <p:cNvPr id="14" name="正方形/長方形 13"/>
          <p:cNvSpPr/>
          <p:nvPr/>
        </p:nvSpPr>
        <p:spPr>
          <a:xfrm>
            <a:off x="5847775" y="1422436"/>
            <a:ext cx="751562" cy="452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231176" y="2202721"/>
            <a:ext cx="2266482" cy="1264920"/>
          </a:xfrm>
          <a:prstGeom prst="rect">
            <a:avLst/>
          </a:prstGeom>
          <a:ln>
            <a:solidFill>
              <a:srgbClr val="FF0000"/>
            </a:solidFill>
          </a:ln>
        </p:spPr>
      </p:pic>
    </p:spTree>
    <p:extLst>
      <p:ext uri="{BB962C8B-B14F-4D97-AF65-F5344CB8AC3E}">
        <p14:creationId xmlns:p14="http://schemas.microsoft.com/office/powerpoint/2010/main" val="222316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9006" y="1438183"/>
            <a:ext cx="4000601" cy="3009530"/>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864006" y="1438183"/>
            <a:ext cx="4029523" cy="3009530"/>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78619" y="1955373"/>
            <a:ext cx="1371944" cy="2346909"/>
          </a:xfrm>
          <a:prstGeom prst="rect">
            <a:avLst/>
          </a:prstGeom>
          <a:ln>
            <a:solidFill>
              <a:srgbClr val="FF0000"/>
            </a:solidFill>
          </a:ln>
        </p:spPr>
      </p:pic>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085269" y="1955372"/>
            <a:ext cx="1473242" cy="2346909"/>
          </a:xfrm>
          <a:prstGeom prst="rect">
            <a:avLst/>
          </a:prstGeom>
          <a:ln>
            <a:solidFill>
              <a:srgbClr val="FF0000"/>
            </a:solidFill>
          </a:ln>
        </p:spPr>
      </p:pic>
      <p:sp>
        <p:nvSpPr>
          <p:cNvPr id="12" name="正方形/長方形 11"/>
          <p:cNvSpPr/>
          <p:nvPr/>
        </p:nvSpPr>
        <p:spPr>
          <a:xfrm>
            <a:off x="1510939" y="1460511"/>
            <a:ext cx="557557" cy="989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20092" y="1460511"/>
            <a:ext cx="526937" cy="821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251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6546" y="1376039"/>
            <a:ext cx="4053825" cy="304199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1767" y="1367161"/>
            <a:ext cx="4076498" cy="3050873"/>
          </a:xfrm>
          <a:prstGeom prst="rect">
            <a:avLst/>
          </a:prstGeom>
        </p:spPr>
      </p:pic>
      <p:sp>
        <p:nvSpPr>
          <p:cNvPr id="7" name="テキスト ボックス 6"/>
          <p:cNvSpPr txBox="1"/>
          <p:nvPr/>
        </p:nvSpPr>
        <p:spPr>
          <a:xfrm>
            <a:off x="1581220" y="911624"/>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591764" y="911624"/>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sp>
        <p:nvSpPr>
          <p:cNvPr id="11" name="正方形/長方形 10"/>
          <p:cNvSpPr/>
          <p:nvPr/>
        </p:nvSpPr>
        <p:spPr>
          <a:xfrm>
            <a:off x="1817112" y="1407196"/>
            <a:ext cx="400308" cy="26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98440" y="1407196"/>
            <a:ext cx="492473" cy="520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77374" y="2373111"/>
            <a:ext cx="1666295" cy="968777"/>
          </a:xfrm>
          <a:prstGeom prst="rect">
            <a:avLst/>
          </a:prstGeom>
          <a:ln>
            <a:solidFill>
              <a:srgbClr val="FF0000"/>
            </a:solidFill>
          </a:ln>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16209" y="2436101"/>
            <a:ext cx="1539259" cy="1470074"/>
          </a:xfrm>
          <a:prstGeom prst="rect">
            <a:avLst/>
          </a:prstGeom>
          <a:ln>
            <a:solidFill>
              <a:srgbClr val="FF0000"/>
            </a:solidFill>
          </a:ln>
        </p:spPr>
      </p:pic>
    </p:spTree>
    <p:extLst>
      <p:ext uri="{BB962C8B-B14F-4D97-AF65-F5344CB8AC3E}">
        <p14:creationId xmlns:p14="http://schemas.microsoft.com/office/powerpoint/2010/main" val="111037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smtClean="0"/>
              <a:t>【</a:t>
            </a:r>
            <a:r>
              <a:rPr lang="ja-JP" altLang="en-US" sz="2000" dirty="0" smtClean="0"/>
              <a:t>利用データ</a:t>
            </a:r>
            <a:r>
              <a:rPr lang="en-US" altLang="ja-JP" sz="2000" dirty="0" smtClean="0"/>
              <a:t>】</a:t>
            </a:r>
          </a:p>
          <a:p>
            <a:r>
              <a:rPr lang="ja-JP" altLang="en-US" sz="2000" dirty="0" smtClean="0"/>
              <a:t>各スライド中に記載</a:t>
            </a:r>
            <a:endParaRPr lang="en-US" altLang="ja-JP" sz="2000" dirty="0"/>
          </a:p>
          <a:p>
            <a:endParaRPr lang="en-US" altLang="ja-JP" sz="2000" dirty="0" smtClean="0"/>
          </a:p>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ja-JP" altLang="en-US" sz="2000" dirty="0"/>
              <a:t>インストールと起動</a:t>
            </a:r>
          </a:p>
          <a:p>
            <a:r>
              <a:rPr lang="ja-JP" altLang="en-US" sz="2000" dirty="0" smtClean="0"/>
              <a:t>②　機能</a:t>
            </a:r>
            <a:r>
              <a:rPr lang="ja-JP" altLang="en-US" sz="2000" dirty="0"/>
              <a:t>の確認とデータの読み込み</a:t>
            </a:r>
          </a:p>
          <a:p>
            <a:r>
              <a:rPr lang="ja-JP" altLang="en-US" sz="2000" dirty="0" smtClean="0"/>
              <a:t>③　地図</a:t>
            </a:r>
            <a:r>
              <a:rPr lang="ja-JP" altLang="en-US" sz="2000" dirty="0"/>
              <a:t>のレイアウ</a:t>
            </a:r>
          </a:p>
          <a:p>
            <a:r>
              <a:rPr lang="ja-JP" altLang="en-US" sz="2000" dirty="0" smtClean="0"/>
              <a:t>④　属性</a:t>
            </a:r>
            <a:r>
              <a:rPr lang="ja-JP" altLang="en-US" sz="2000" dirty="0"/>
              <a:t>テーブルとプロパティ</a:t>
            </a:r>
          </a:p>
          <a:p>
            <a:r>
              <a:rPr lang="ja-JP" altLang="en-US" sz="2000" dirty="0" smtClean="0"/>
              <a:t>⑤　データ</a:t>
            </a:r>
            <a:r>
              <a:rPr lang="ja-JP" altLang="en-US" sz="2000" dirty="0"/>
              <a:t>の保存形式</a:t>
            </a:r>
          </a:p>
          <a:p>
            <a:endParaRPr lang="en-US" altLang="ja-JP" sz="2000" dirty="0" smtClean="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7656" y="1937546"/>
            <a:ext cx="4547675" cy="2146182"/>
          </a:xfrm>
          <a:prstGeom prst="rect">
            <a:avLst/>
          </a:prstGeom>
        </p:spPr>
      </p:pic>
    </p:spTree>
    <p:extLst>
      <p:ext uri="{BB962C8B-B14F-4D97-AF65-F5344CB8AC3E}">
        <p14:creationId xmlns:p14="http://schemas.microsoft.com/office/powerpoint/2010/main" val="140866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4460" y="1500326"/>
            <a:ext cx="4057418" cy="3045041"/>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4056" y="1509204"/>
            <a:ext cx="3969071" cy="3036163"/>
          </a:xfrm>
          <a:prstGeom prst="rect">
            <a:avLst/>
          </a:prstGeom>
        </p:spPr>
      </p:pic>
      <p:sp>
        <p:nvSpPr>
          <p:cNvPr id="5" name="テキスト ボックス 4"/>
          <p:cNvSpPr txBox="1"/>
          <p:nvPr/>
        </p:nvSpPr>
        <p:spPr>
          <a:xfrm>
            <a:off x="1540436" y="1028392"/>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440503" y="1028392"/>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828800" y="2432373"/>
            <a:ext cx="1926454" cy="1109709"/>
          </a:xfrm>
          <a:prstGeom prst="rect">
            <a:avLst/>
          </a:prstGeom>
          <a:ln>
            <a:solidFill>
              <a:srgbClr val="FF0000"/>
            </a:solidFill>
          </a:ln>
        </p:spPr>
      </p:pic>
      <p:sp>
        <p:nvSpPr>
          <p:cNvPr id="10" name="正方形/長方形 9"/>
          <p:cNvSpPr/>
          <p:nvPr/>
        </p:nvSpPr>
        <p:spPr>
          <a:xfrm>
            <a:off x="2436109" y="1531501"/>
            <a:ext cx="697708" cy="439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283316" y="1531500"/>
            <a:ext cx="742097" cy="56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440503" y="2432373"/>
            <a:ext cx="1584910" cy="1120030"/>
          </a:xfrm>
          <a:prstGeom prst="rect">
            <a:avLst/>
          </a:prstGeom>
          <a:ln>
            <a:solidFill>
              <a:srgbClr val="FF0000"/>
            </a:solidFill>
          </a:ln>
        </p:spPr>
      </p:pic>
    </p:spTree>
    <p:extLst>
      <p:ext uri="{BB962C8B-B14F-4D97-AF65-F5344CB8AC3E}">
        <p14:creationId xmlns:p14="http://schemas.microsoft.com/office/powerpoint/2010/main" val="2322164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4462" y="1169755"/>
            <a:ext cx="3957082" cy="30465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96343" y="1202268"/>
            <a:ext cx="3805084" cy="2925159"/>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679179" y="4686903"/>
            <a:ext cx="5785642" cy="652805"/>
          </a:xfrm>
          <a:prstGeom prst="rect">
            <a:avLst/>
          </a:prstGeom>
        </p:spPr>
      </p:pic>
      <p:sp>
        <p:nvSpPr>
          <p:cNvPr id="2" name="テキスト ボックス 1"/>
          <p:cNvSpPr txBox="1"/>
          <p:nvPr/>
        </p:nvSpPr>
        <p:spPr>
          <a:xfrm>
            <a:off x="2356133" y="796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1763169" y="5406582"/>
            <a:ext cx="1064715" cy="308418"/>
          </a:xfrm>
          <a:prstGeom prst="rect">
            <a:avLst/>
          </a:prstGeom>
          <a:noFill/>
        </p:spPr>
        <p:txBody>
          <a:bodyPr wrap="none" rtlCol="0">
            <a:spAutoFit/>
          </a:bodyPr>
          <a:lstStyle/>
          <a:p>
            <a:r>
              <a:rPr kumimoji="1" lang="ja-JP" altLang="en-US" b="1" dirty="0" smtClean="0"/>
              <a:t>①セル編集</a:t>
            </a:r>
            <a:endParaRPr kumimoji="1" lang="ja-JP" altLang="en-US" b="1" dirty="0"/>
          </a:p>
        </p:txBody>
      </p:sp>
      <p:sp>
        <p:nvSpPr>
          <p:cNvPr id="12" name="テキスト ボックス 11"/>
          <p:cNvSpPr txBox="1"/>
          <p:nvPr/>
        </p:nvSpPr>
        <p:spPr>
          <a:xfrm>
            <a:off x="4068259" y="5406582"/>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1679179" y="4946841"/>
            <a:ext cx="1232697" cy="39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956263" y="4946840"/>
            <a:ext cx="27698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67899" y="4937961"/>
            <a:ext cx="1379668"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67899" y="5406582"/>
            <a:ext cx="1475084" cy="308418"/>
          </a:xfrm>
          <a:prstGeom prst="rect">
            <a:avLst/>
          </a:prstGeom>
          <a:noFill/>
        </p:spPr>
        <p:txBody>
          <a:bodyPr wrap="none" rtlCol="0">
            <a:spAutoFit/>
          </a:bodyPr>
          <a:lstStyle/>
          <a:p>
            <a:r>
              <a:rPr lang="ja-JP" altLang="en-US" b="1" dirty="0" smtClean="0"/>
              <a:t>③フィールド編集</a:t>
            </a:r>
            <a:endParaRPr kumimoji="1" lang="ja-JP" altLang="en-US" b="1" dirty="0"/>
          </a:p>
        </p:txBody>
      </p:sp>
      <p:sp>
        <p:nvSpPr>
          <p:cNvPr id="19" name="テキスト ボックス 18"/>
          <p:cNvSpPr txBox="1"/>
          <p:nvPr/>
        </p:nvSpPr>
        <p:spPr>
          <a:xfrm>
            <a:off x="4308869" y="4378485"/>
            <a:ext cx="1431802" cy="308418"/>
          </a:xfrm>
          <a:prstGeom prst="rect">
            <a:avLst/>
          </a:prstGeom>
          <a:noFill/>
        </p:spPr>
        <p:txBody>
          <a:bodyPr wrap="none" rtlCol="0">
            <a:spAutoFit/>
          </a:bodyPr>
          <a:lstStyle/>
          <a:p>
            <a:r>
              <a:rPr kumimoji="1" lang="ja-JP" altLang="en-US" b="1" dirty="0" smtClean="0"/>
              <a:t>トータル数：</a:t>
            </a:r>
            <a:r>
              <a:rPr kumimoji="1" lang="en-US" altLang="ja-JP" b="1" dirty="0" smtClean="0"/>
              <a:t>1264</a:t>
            </a:r>
            <a:endParaRPr kumimoji="1" lang="ja-JP" altLang="en-US" b="1" dirty="0"/>
          </a:p>
        </p:txBody>
      </p:sp>
      <p:sp>
        <p:nvSpPr>
          <p:cNvPr id="20" name="テキスト ボックス 19"/>
          <p:cNvSpPr txBox="1"/>
          <p:nvPr/>
        </p:nvSpPr>
        <p:spPr>
          <a:xfrm>
            <a:off x="6514899" y="4378485"/>
            <a:ext cx="910827" cy="308418"/>
          </a:xfrm>
          <a:prstGeom prst="rect">
            <a:avLst/>
          </a:prstGeom>
          <a:noFill/>
        </p:spPr>
        <p:txBody>
          <a:bodyPr wrap="none" rtlCol="0">
            <a:spAutoFit/>
          </a:bodyPr>
          <a:lstStyle/>
          <a:p>
            <a:r>
              <a:rPr lang="ja-JP" altLang="en-US" b="1" dirty="0" smtClean="0"/>
              <a:t>選択数：</a:t>
            </a:r>
            <a:r>
              <a:rPr lang="en-US" altLang="ja-JP" b="1" dirty="0" smtClean="0"/>
              <a:t>0</a:t>
            </a:r>
            <a:endParaRPr kumimoji="1" lang="ja-JP" altLang="en-US" b="1" dirty="0"/>
          </a:p>
        </p:txBody>
      </p:sp>
      <p:sp>
        <p:nvSpPr>
          <p:cNvPr id="21" name="正方形/長方形 20"/>
          <p:cNvSpPr/>
          <p:nvPr/>
        </p:nvSpPr>
        <p:spPr>
          <a:xfrm>
            <a:off x="4796343" y="1193388"/>
            <a:ext cx="3805084" cy="194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6299200" y="1388265"/>
            <a:ext cx="2039334" cy="2981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127740" y="2524607"/>
            <a:ext cx="2272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090958" y="142603"/>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110914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896644"/>
            <a:ext cx="5352585" cy="40182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54488" y="2188680"/>
            <a:ext cx="4989512" cy="3062770"/>
          </a:xfrm>
          <a:prstGeom prst="rect">
            <a:avLst/>
          </a:prstGeom>
        </p:spPr>
      </p:pic>
      <p:sp>
        <p:nvSpPr>
          <p:cNvPr id="5" name="正方形/長方形 4"/>
          <p:cNvSpPr/>
          <p:nvPr/>
        </p:nvSpPr>
        <p:spPr>
          <a:xfrm>
            <a:off x="3142695" y="976543"/>
            <a:ext cx="186431" cy="1775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000652"/>
            <a:ext cx="186431" cy="1775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154488" y="2601156"/>
            <a:ext cx="4989512" cy="1242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9" name="正方形/長方形 8"/>
          <p:cNvSpPr/>
          <p:nvPr/>
        </p:nvSpPr>
        <p:spPr>
          <a:xfrm>
            <a:off x="4154488" y="5042023"/>
            <a:ext cx="874712" cy="209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604855" y="574427"/>
            <a:ext cx="3362325" cy="338554"/>
          </a:xfrm>
          <a:prstGeom prst="rect">
            <a:avLst/>
          </a:prstGeom>
          <a:noFill/>
        </p:spPr>
        <p:txBody>
          <a:bodyPr wrap="square" rtlCol="0">
            <a:spAutoFit/>
          </a:bodyPr>
          <a:lstStyle/>
          <a:p>
            <a:r>
              <a:rPr kumimoji="1" lang="ja-JP" altLang="en-US" sz="1600" b="1" dirty="0" smtClean="0"/>
              <a:t>選択アイコン</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Tree>
    <p:extLst>
      <p:ext uri="{BB962C8B-B14F-4D97-AF65-F5344CB8AC3E}">
        <p14:creationId xmlns:p14="http://schemas.microsoft.com/office/powerpoint/2010/main" val="81530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80806" y="773925"/>
            <a:ext cx="5525083" cy="41671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41494" y="2143155"/>
            <a:ext cx="4567232" cy="3076083"/>
          </a:xfrm>
          <a:prstGeom prst="rect">
            <a:avLst/>
          </a:prstGeom>
        </p:spPr>
      </p:pic>
      <p:sp>
        <p:nvSpPr>
          <p:cNvPr id="7" name="テキスト ボックス 6"/>
          <p:cNvSpPr txBox="1"/>
          <p:nvPr/>
        </p:nvSpPr>
        <p:spPr>
          <a:xfrm>
            <a:off x="5722909" y="1280217"/>
            <a:ext cx="3338111" cy="584775"/>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sp>
        <p:nvSpPr>
          <p:cNvPr id="8" name="正方形/長方形 7"/>
          <p:cNvSpPr/>
          <p:nvPr/>
        </p:nvSpPr>
        <p:spPr>
          <a:xfrm>
            <a:off x="2933484" y="133482"/>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2502471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68" y="506183"/>
            <a:ext cx="6982263" cy="4702633"/>
          </a:xfrm>
          <a:prstGeom prst="rect">
            <a:avLst/>
          </a:prstGeom>
        </p:spPr>
      </p:pic>
      <p:sp>
        <p:nvSpPr>
          <p:cNvPr id="3" name="正方形/長方形 2"/>
          <p:cNvSpPr/>
          <p:nvPr/>
        </p:nvSpPr>
        <p:spPr>
          <a:xfrm>
            <a:off x="1143186" y="719584"/>
            <a:ext cx="1111741" cy="23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13198" y="5252940"/>
            <a:ext cx="6152646" cy="338554"/>
          </a:xfrm>
          <a:prstGeom prst="rect">
            <a:avLst/>
          </a:prstGeom>
          <a:noFill/>
        </p:spPr>
        <p:txBody>
          <a:bodyPr wrap="none" rtlCol="0">
            <a:spAutoFit/>
          </a:bodyPr>
          <a:lstStyle/>
          <a:p>
            <a:r>
              <a:rPr kumimoji="1" lang="ja-JP" altLang="en-US" sz="1600" b="1" dirty="0" smtClean="0"/>
              <a:t>一般情報：座標系を確認したり、文字コード、表示名の変更が</a:t>
            </a:r>
            <a:r>
              <a:rPr lang="ja-JP" altLang="en-US" sz="1600" b="1" dirty="0" smtClean="0"/>
              <a:t>できる。</a:t>
            </a:r>
            <a:endParaRPr kumimoji="1" lang="ja-JP" altLang="en-US" sz="1600" b="1" dirty="0"/>
          </a:p>
        </p:txBody>
      </p:sp>
      <p:sp>
        <p:nvSpPr>
          <p:cNvPr id="2" name="テキスト ボックス 1"/>
          <p:cNvSpPr txBox="1"/>
          <p:nvPr/>
        </p:nvSpPr>
        <p:spPr>
          <a:xfrm>
            <a:off x="4873840" y="1233995"/>
            <a:ext cx="2988319" cy="338554"/>
          </a:xfrm>
          <a:prstGeom prst="rect">
            <a:avLst/>
          </a:prstGeom>
          <a:noFill/>
        </p:spPr>
        <p:txBody>
          <a:bodyPr wrap="none" rtlCol="0">
            <a:spAutoFit/>
          </a:bodyPr>
          <a:lstStyle/>
          <a:p>
            <a:r>
              <a:rPr kumimoji="1" lang="ja-JP" altLang="en-US" sz="1600" dirty="0" smtClean="0"/>
              <a:t>レイヤ表示名とエンコードの変更</a:t>
            </a:r>
            <a:endParaRPr kumimoji="1" lang="ja-JP" altLang="en-US" sz="1600" dirty="0"/>
          </a:p>
        </p:txBody>
      </p:sp>
      <p:sp>
        <p:nvSpPr>
          <p:cNvPr id="8" name="テキスト ボックス 7"/>
          <p:cNvSpPr txBox="1"/>
          <p:nvPr/>
        </p:nvSpPr>
        <p:spPr>
          <a:xfrm>
            <a:off x="6902842" y="1961807"/>
            <a:ext cx="800219" cy="338554"/>
          </a:xfrm>
          <a:prstGeom prst="rect">
            <a:avLst/>
          </a:prstGeom>
          <a:noFill/>
        </p:spPr>
        <p:txBody>
          <a:bodyPr wrap="none" rtlCol="0">
            <a:spAutoFit/>
          </a:bodyPr>
          <a:lstStyle/>
          <a:p>
            <a:r>
              <a:rPr lang="ja-JP" altLang="en-US" sz="1600" dirty="0" smtClean="0"/>
              <a:t>座標</a:t>
            </a:r>
            <a:r>
              <a:rPr lang="ja-JP" altLang="en-US" sz="1600" dirty="0"/>
              <a:t>系</a:t>
            </a:r>
            <a:endParaRPr kumimoji="1" lang="ja-JP" altLang="en-US" sz="1600" dirty="0"/>
          </a:p>
        </p:txBody>
      </p:sp>
    </p:spTree>
    <p:extLst>
      <p:ext uri="{BB962C8B-B14F-4D97-AF65-F5344CB8AC3E}">
        <p14:creationId xmlns:p14="http://schemas.microsoft.com/office/powerpoint/2010/main" val="350271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56934" y="459680"/>
            <a:ext cx="3095975" cy="2091617"/>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77604" y="470516"/>
            <a:ext cx="3119115" cy="2347689"/>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84149" y="3096348"/>
            <a:ext cx="3105541" cy="2091617"/>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977605" y="3222594"/>
            <a:ext cx="3170782" cy="2384273"/>
          </a:xfrm>
          <a:prstGeom prst="rect">
            <a:avLst/>
          </a:prstGeom>
        </p:spPr>
      </p:pic>
      <p:sp>
        <p:nvSpPr>
          <p:cNvPr id="2" name="テキスト ボックス 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3" name="円/楕円 2"/>
          <p:cNvSpPr/>
          <p:nvPr/>
        </p:nvSpPr>
        <p:spPr>
          <a:xfrm>
            <a:off x="2299317" y="1225118"/>
            <a:ext cx="275207" cy="266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テキスト ボックス 7"/>
          <p:cNvSpPr txBox="1"/>
          <p:nvPr/>
        </p:nvSpPr>
        <p:spPr>
          <a:xfrm>
            <a:off x="1306921" y="2509788"/>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9" name="テキスト ボックス 8"/>
          <p:cNvSpPr txBox="1"/>
          <p:nvPr/>
        </p:nvSpPr>
        <p:spPr>
          <a:xfrm>
            <a:off x="929935" y="5300665"/>
            <a:ext cx="3308919" cy="338554"/>
          </a:xfrm>
          <a:prstGeom prst="rect">
            <a:avLst/>
          </a:prstGeom>
          <a:noFill/>
        </p:spPr>
        <p:txBody>
          <a:bodyPr wrap="none" rtlCol="0">
            <a:spAutoFit/>
          </a:bodyPr>
          <a:lstStyle/>
          <a:p>
            <a:r>
              <a:rPr kumimoji="1" lang="ja-JP" altLang="en-US" sz="1600" b="1" dirty="0" smtClean="0"/>
              <a:t>ポイントの色と形と大きさを指定する</a:t>
            </a:r>
            <a:endParaRPr kumimoji="1" lang="ja-JP" altLang="en-US" sz="1600" b="1" dirty="0"/>
          </a:p>
        </p:txBody>
      </p:sp>
      <p:sp>
        <p:nvSpPr>
          <p:cNvPr id="12" name="円/楕円 11"/>
          <p:cNvSpPr/>
          <p:nvPr/>
        </p:nvSpPr>
        <p:spPr>
          <a:xfrm>
            <a:off x="3069560" y="3241857"/>
            <a:ext cx="874342" cy="1657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3" name="円/楕円 12"/>
          <p:cNvSpPr/>
          <p:nvPr/>
        </p:nvSpPr>
        <p:spPr>
          <a:xfrm>
            <a:off x="2712291" y="3375834"/>
            <a:ext cx="437171" cy="15339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4" name="円/楕円 13"/>
          <p:cNvSpPr/>
          <p:nvPr/>
        </p:nvSpPr>
        <p:spPr>
          <a:xfrm>
            <a:off x="1371763" y="3612646"/>
            <a:ext cx="838777" cy="3112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5" name="円/楕円 14"/>
          <p:cNvSpPr/>
          <p:nvPr/>
        </p:nvSpPr>
        <p:spPr>
          <a:xfrm>
            <a:off x="2237175" y="4073945"/>
            <a:ext cx="221942" cy="1935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3438729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1295" y="104770"/>
            <a:ext cx="3291856" cy="2217103"/>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047" y="150920"/>
            <a:ext cx="3209208" cy="240539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3782" y="2942772"/>
            <a:ext cx="3346882" cy="2254163"/>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18047" y="2991775"/>
            <a:ext cx="3289107" cy="2479498"/>
          </a:xfrm>
          <a:prstGeom prst="rect">
            <a:avLst/>
          </a:prstGeom>
        </p:spPr>
      </p:pic>
      <p:sp>
        <p:nvSpPr>
          <p:cNvPr id="2" name="テキスト ボックス 1"/>
          <p:cNvSpPr txBox="1"/>
          <p:nvPr/>
        </p:nvSpPr>
        <p:spPr>
          <a:xfrm>
            <a:off x="2334828" y="2396971"/>
            <a:ext cx="2192908" cy="338554"/>
          </a:xfrm>
          <a:prstGeom prst="rect">
            <a:avLst/>
          </a:prstGeom>
          <a:noFill/>
        </p:spPr>
        <p:txBody>
          <a:bodyPr wrap="none" rtlCol="0">
            <a:spAutoFit/>
          </a:bodyPr>
          <a:lstStyle/>
          <a:p>
            <a:r>
              <a:rPr kumimoji="1" lang="en-US" altLang="ja-JP" sz="1600" b="1" dirty="0" err="1" smtClean="0"/>
              <a:t>svg</a:t>
            </a:r>
            <a:r>
              <a:rPr kumimoji="1" lang="ja-JP" altLang="en-US" sz="1600" b="1" dirty="0" smtClean="0"/>
              <a:t>マーカーで＄を選択</a:t>
            </a:r>
            <a:endParaRPr kumimoji="1" lang="ja-JP" altLang="en-US" sz="1600" b="1" dirty="0"/>
          </a:p>
        </p:txBody>
      </p:sp>
      <p:sp>
        <p:nvSpPr>
          <p:cNvPr id="8" name="円/楕円 7"/>
          <p:cNvSpPr/>
          <p:nvPr/>
        </p:nvSpPr>
        <p:spPr>
          <a:xfrm>
            <a:off x="2867488" y="248575"/>
            <a:ext cx="975663"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9" name="円/楕円 8"/>
          <p:cNvSpPr/>
          <p:nvPr/>
        </p:nvSpPr>
        <p:spPr>
          <a:xfrm>
            <a:off x="2930513" y="1322774"/>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0" name="テキスト ボックス 9"/>
          <p:cNvSpPr txBox="1"/>
          <p:nvPr/>
        </p:nvSpPr>
        <p:spPr>
          <a:xfrm>
            <a:off x="653747" y="5301996"/>
            <a:ext cx="4017446" cy="338554"/>
          </a:xfrm>
          <a:prstGeom prst="rect">
            <a:avLst/>
          </a:prstGeom>
          <a:noFill/>
        </p:spPr>
        <p:txBody>
          <a:bodyPr wrap="none" rtlCol="0">
            <a:spAutoFit/>
          </a:bodyPr>
          <a:lstStyle/>
          <a:p>
            <a:r>
              <a:rPr lang="ja-JP" altLang="en-US" sz="1600" b="1" dirty="0" smtClean="0"/>
              <a:t>フォント</a:t>
            </a:r>
            <a:r>
              <a:rPr kumimoji="1" lang="ja-JP" altLang="en-US" sz="1600" b="1" dirty="0" smtClean="0"/>
              <a:t>マーカー</a:t>
            </a:r>
            <a:r>
              <a:rPr lang="ja-JP" altLang="en-US" sz="1600" b="1" dirty="0" smtClean="0"/>
              <a:t>とシンプルマーカーを重ねる</a:t>
            </a:r>
            <a:endParaRPr kumimoji="1" lang="ja-JP" altLang="en-US" sz="1600" b="1" dirty="0"/>
          </a:p>
        </p:txBody>
      </p:sp>
      <p:sp>
        <p:nvSpPr>
          <p:cNvPr id="11" name="円/楕円 10"/>
          <p:cNvSpPr/>
          <p:nvPr/>
        </p:nvSpPr>
        <p:spPr>
          <a:xfrm>
            <a:off x="1030692" y="4607512"/>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51364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76128" y="186431"/>
            <a:ext cx="3310052" cy="2229358"/>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4400" y="230819"/>
            <a:ext cx="3195098" cy="241184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6127" y="3086164"/>
            <a:ext cx="3310054" cy="2267624"/>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14401" y="3089429"/>
            <a:ext cx="3195097" cy="2395273"/>
          </a:xfrm>
          <a:prstGeom prst="rect">
            <a:avLst/>
          </a:prstGeom>
        </p:spPr>
      </p:pic>
      <p:sp>
        <p:nvSpPr>
          <p:cNvPr id="2" name="テキスト ボックス 1"/>
          <p:cNvSpPr txBox="1"/>
          <p:nvPr/>
        </p:nvSpPr>
        <p:spPr>
          <a:xfrm>
            <a:off x="48317" y="2488453"/>
            <a:ext cx="4565673" cy="308418"/>
          </a:xfrm>
          <a:prstGeom prst="rect">
            <a:avLst/>
          </a:prstGeom>
          <a:noFill/>
        </p:spPr>
        <p:txBody>
          <a:bodyPr wrap="none" rtlCol="0">
            <a:spAutoFit/>
          </a:bodyPr>
          <a:lstStyle/>
          <a:p>
            <a:r>
              <a:rPr kumimoji="1" lang="ja-JP" altLang="en-US" b="1" dirty="0" smtClean="0"/>
              <a:t>属性テーブルのフィールドを指定し、区ごとに色分けをする</a:t>
            </a:r>
            <a:endParaRPr kumimoji="1" lang="ja-JP" altLang="en-US" b="1" dirty="0"/>
          </a:p>
        </p:txBody>
      </p:sp>
      <p:sp>
        <p:nvSpPr>
          <p:cNvPr id="8" name="円/楕円 7"/>
          <p:cNvSpPr/>
          <p:nvPr/>
        </p:nvSpPr>
        <p:spPr>
          <a:xfrm>
            <a:off x="1278385" y="319596"/>
            <a:ext cx="1376038"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171853" y="1828800"/>
            <a:ext cx="372862" cy="18643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429304" y="3235910"/>
            <a:ext cx="1731145"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240350" y="3453414"/>
            <a:ext cx="673276"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8317" y="5353788"/>
            <a:ext cx="5051383" cy="308418"/>
          </a:xfrm>
          <a:prstGeom prst="rect">
            <a:avLst/>
          </a:prstGeom>
          <a:noFill/>
        </p:spPr>
        <p:txBody>
          <a:bodyPr wrap="none" rtlCol="0">
            <a:spAutoFit/>
          </a:bodyPr>
          <a:lstStyle/>
          <a:p>
            <a:r>
              <a:rPr kumimoji="1" lang="ja-JP" altLang="en-US" b="1" dirty="0" smtClean="0"/>
              <a:t>属性テーブルのフィールドを指定し、値ごとに区分し色分けする</a:t>
            </a:r>
            <a:endParaRPr kumimoji="1" lang="ja-JP" altLang="en-US" b="1" dirty="0"/>
          </a:p>
        </p:txBody>
      </p:sp>
    </p:spTree>
    <p:extLst>
      <p:ext uri="{BB962C8B-B14F-4D97-AF65-F5344CB8AC3E}">
        <p14:creationId xmlns:p14="http://schemas.microsoft.com/office/powerpoint/2010/main" val="2307615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smtClean="0">
                <a:solidFill>
                  <a:srgbClr val="0070C0"/>
                </a:solidFill>
              </a:rPr>
              <a:t>Python</a:t>
            </a:r>
            <a:r>
              <a:rPr kumimoji="1" lang="ja-JP" altLang="en-US" sz="3200" b="1" u="sng" dirty="0" smtClean="0">
                <a:solidFill>
                  <a:srgbClr val="0070C0"/>
                </a:solidFill>
              </a:rPr>
              <a:t>入門</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3820" y="976544"/>
            <a:ext cx="5962760" cy="4506620"/>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88495" y="1642369"/>
            <a:ext cx="5372210" cy="4033124"/>
          </a:xfrm>
          <a:prstGeom prst="rect">
            <a:avLst/>
          </a:prstGeom>
        </p:spPr>
      </p:pic>
      <p:sp>
        <p:nvSpPr>
          <p:cNvPr id="2" name="テキスト ボックス 1"/>
          <p:cNvSpPr txBox="1"/>
          <p:nvPr/>
        </p:nvSpPr>
        <p:spPr>
          <a:xfrm>
            <a:off x="6425403" y="547297"/>
            <a:ext cx="2128724"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a:t>
            </a:r>
            <a:r>
              <a:rPr lang="en-US" altLang="ja-JP" sz="1800" b="1" dirty="0" smtClean="0">
                <a:solidFill>
                  <a:srgbClr val="0070C0"/>
                </a:solidFill>
              </a:rPr>
              <a:t>Python</a:t>
            </a:r>
            <a:r>
              <a:rPr lang="ja-JP" altLang="en-US" sz="1800" b="1" dirty="0" smtClean="0">
                <a:solidFill>
                  <a:srgbClr val="0070C0"/>
                </a:solidFill>
              </a:rPr>
              <a:t>コンソール</a:t>
            </a:r>
            <a:endParaRPr kumimoji="1" lang="ja-JP" altLang="en-US" sz="1800" b="1" dirty="0">
              <a:solidFill>
                <a:srgbClr val="0070C0"/>
              </a:solidFill>
            </a:endParaRPr>
          </a:p>
        </p:txBody>
      </p:sp>
      <p:sp>
        <p:nvSpPr>
          <p:cNvPr id="6" name="正方形/長方形 5"/>
          <p:cNvSpPr/>
          <p:nvPr/>
        </p:nvSpPr>
        <p:spPr>
          <a:xfrm>
            <a:off x="4605477" y="4528103"/>
            <a:ext cx="4155228" cy="10204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2831976" y="1208034"/>
            <a:ext cx="2396971" cy="319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5874" y="4909190"/>
            <a:ext cx="4064831" cy="338554"/>
          </a:xfrm>
          <a:prstGeom prst="rect">
            <a:avLst/>
          </a:prstGeom>
        </p:spPr>
        <p:txBody>
          <a:bodyPr wrap="none">
            <a:spAutoFit/>
          </a:bodyPr>
          <a:lstStyle/>
          <a:p>
            <a:r>
              <a:rPr lang="en-US" altLang="ja-JP" sz="1600" b="1" dirty="0" smtClean="0"/>
              <a:t>Python</a:t>
            </a:r>
            <a:r>
              <a:rPr lang="ja-JP" altLang="en-US" sz="1600" b="1" dirty="0" smtClean="0"/>
              <a:t>のコードをここで実行することができる</a:t>
            </a:r>
            <a:endParaRPr lang="ja-JP" altLang="en-US" dirty="0"/>
          </a:p>
        </p:txBody>
      </p:sp>
      <p:sp>
        <p:nvSpPr>
          <p:cNvPr id="7" name="テキスト ボックス 6"/>
          <p:cNvSpPr txBox="1"/>
          <p:nvPr/>
        </p:nvSpPr>
        <p:spPr>
          <a:xfrm>
            <a:off x="2657530" y="108592"/>
            <a:ext cx="6572568" cy="307777"/>
          </a:xfrm>
          <a:prstGeom prst="rect">
            <a:avLst/>
          </a:prstGeom>
          <a:noFill/>
        </p:spPr>
        <p:txBody>
          <a:bodyPr wrap="none" rtlCol="0">
            <a:spAutoFit/>
          </a:bodyPr>
          <a:lstStyle/>
          <a:p>
            <a:r>
              <a:rPr kumimoji="1" lang="ja-JP" altLang="en-US" sz="1400" b="1" dirty="0" smtClean="0"/>
              <a:t>上級者は、</a:t>
            </a:r>
            <a:r>
              <a:rPr kumimoji="1" lang="en-US" altLang="ja-JP" sz="1400" b="1" dirty="0" smtClean="0"/>
              <a:t>python</a:t>
            </a:r>
            <a:r>
              <a:rPr lang="ja-JP" altLang="en-US" sz="1400" b="1" dirty="0" smtClean="0"/>
              <a:t>でコードを書いて処理したり、自分でプラグインをつくることができる</a:t>
            </a:r>
            <a:endParaRPr kumimoji="1" lang="ja-JP" altLang="en-US" sz="1400" b="1" dirty="0"/>
          </a:p>
        </p:txBody>
      </p:sp>
    </p:spTree>
    <p:extLst>
      <p:ext uri="{BB962C8B-B14F-4D97-AF65-F5344CB8AC3E}">
        <p14:creationId xmlns:p14="http://schemas.microsoft.com/office/powerpoint/2010/main" val="1317495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08" y="0"/>
            <a:ext cx="8393610" cy="5167213"/>
          </a:xfrm>
          <a:prstGeom prst="rect">
            <a:avLst/>
          </a:prstGeom>
        </p:spPr>
      </p:pic>
      <p:sp>
        <p:nvSpPr>
          <p:cNvPr id="4" name="正方形/長方形 3"/>
          <p:cNvSpPr/>
          <p:nvPr/>
        </p:nvSpPr>
        <p:spPr>
          <a:xfrm>
            <a:off x="1010952" y="4298861"/>
            <a:ext cx="4572000" cy="524503"/>
          </a:xfrm>
          <a:prstGeom prst="rect">
            <a:avLst/>
          </a:prstGeom>
        </p:spPr>
        <p:txBody>
          <a:bodyPr>
            <a:spAutoFit/>
          </a:bodyPr>
          <a:lstStyle/>
          <a:p>
            <a:r>
              <a:rPr lang="ja-JP" altLang="en-US" dirty="0"/>
              <a:t>tokyo = 'test'</a:t>
            </a:r>
          </a:p>
          <a:p>
            <a:r>
              <a:rPr lang="ja-JP" altLang="en-US" dirty="0"/>
              <a:t>'tokyo'</a:t>
            </a:r>
          </a:p>
        </p:txBody>
      </p:sp>
      <p:sp>
        <p:nvSpPr>
          <p:cNvPr id="7" name="正方形/長方形 6"/>
          <p:cNvSpPr/>
          <p:nvPr/>
        </p:nvSpPr>
        <p:spPr>
          <a:xfrm>
            <a:off x="721610" y="4330620"/>
            <a:ext cx="4347540" cy="7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2525" y="3904467"/>
            <a:ext cx="4283930" cy="338554"/>
          </a:xfrm>
          <a:prstGeom prst="rect">
            <a:avLst/>
          </a:prstGeom>
        </p:spPr>
        <p:txBody>
          <a:bodyPr wrap="none">
            <a:spAutoFit/>
          </a:bodyPr>
          <a:lstStyle/>
          <a:p>
            <a:r>
              <a:rPr lang="ja-JP" altLang="en-US" sz="1600" b="1" dirty="0"/>
              <a:t>↓</a:t>
            </a:r>
            <a:r>
              <a:rPr lang="ja-JP" altLang="en-US" sz="1600" b="1" dirty="0" smtClean="0"/>
              <a:t>ここにコードを入力し、</a:t>
            </a:r>
            <a:r>
              <a:rPr lang="en-US" altLang="ja-JP" sz="1600" b="1" dirty="0" smtClean="0"/>
              <a:t>Enter</a:t>
            </a:r>
            <a:r>
              <a:rPr lang="ja-JP" altLang="en-US" sz="1600" b="1" dirty="0" smtClean="0"/>
              <a:t>キーで実行される</a:t>
            </a:r>
            <a:endParaRPr lang="ja-JP" altLang="en-US" dirty="0"/>
          </a:p>
        </p:txBody>
      </p:sp>
      <p:sp>
        <p:nvSpPr>
          <p:cNvPr id="9" name="正方形/長方形 8"/>
          <p:cNvSpPr/>
          <p:nvPr/>
        </p:nvSpPr>
        <p:spPr>
          <a:xfrm>
            <a:off x="5359600" y="3781357"/>
            <a:ext cx="3382639" cy="584775"/>
          </a:xfrm>
          <a:prstGeom prst="rect">
            <a:avLst/>
          </a:prstGeom>
        </p:spPr>
        <p:txBody>
          <a:bodyPr wrap="square">
            <a:spAutoFit/>
          </a:bodyPr>
          <a:lstStyle/>
          <a:p>
            <a:r>
              <a:rPr lang="ja-JP" altLang="en-US" sz="1600" b="1" dirty="0" smtClean="0"/>
              <a:t>長いコードの場合は、</a:t>
            </a:r>
            <a:r>
              <a:rPr lang="ja-JP" altLang="en-US" sz="1600" b="1" dirty="0"/>
              <a:t>　</a:t>
            </a:r>
            <a:r>
              <a:rPr lang="ja-JP" altLang="en-US" sz="1600" b="1" dirty="0" smtClean="0"/>
              <a:t>　をクリックしこのウインドウを活用する</a:t>
            </a:r>
            <a:endParaRPr lang="ja-JP" altLang="en-US" dirty="0"/>
          </a:p>
        </p:txBody>
      </p:sp>
      <p:pic>
        <p:nvPicPr>
          <p:cNvPr id="10" name="図 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306803" y="3842923"/>
            <a:ext cx="230821" cy="230821"/>
          </a:xfrm>
          <a:prstGeom prst="rect">
            <a:avLst/>
          </a:prstGeom>
        </p:spPr>
      </p:pic>
      <p:sp>
        <p:nvSpPr>
          <p:cNvPr id="11" name="正方形/長方形 10"/>
          <p:cNvSpPr/>
          <p:nvPr/>
        </p:nvSpPr>
        <p:spPr>
          <a:xfrm>
            <a:off x="483529" y="927732"/>
            <a:ext cx="228996" cy="21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0" y="5197398"/>
            <a:ext cx="8903719" cy="524503"/>
          </a:xfrm>
          <a:prstGeom prst="rect">
            <a:avLst/>
          </a:prstGeom>
        </p:spPr>
        <p:txBody>
          <a:bodyPr wrap="none">
            <a:spAutoFit/>
          </a:bodyPr>
          <a:lstStyle/>
          <a:p>
            <a:r>
              <a:rPr lang="en-US" altLang="ja-JP" dirty="0" smtClean="0"/>
              <a:t>Python</a:t>
            </a:r>
            <a:r>
              <a:rPr lang="ja-JP" altLang="en-US" dirty="0" smtClean="0"/>
              <a:t>では、値やオブジェクトを変数へ代入する。今回の場合をみると</a:t>
            </a:r>
            <a:r>
              <a:rPr lang="en-US" altLang="ja-JP" dirty="0" err="1" smtClean="0"/>
              <a:t>tokyo</a:t>
            </a:r>
            <a:r>
              <a:rPr lang="ja-JP" altLang="en-US" dirty="0" smtClean="0"/>
              <a:t>（変数）</a:t>
            </a:r>
            <a:r>
              <a:rPr lang="ja-JP" altLang="en-US" dirty="0"/>
              <a:t>に</a:t>
            </a:r>
            <a:r>
              <a:rPr lang="en-US" altLang="ja-JP" dirty="0" smtClean="0"/>
              <a:t>‘test’</a:t>
            </a:r>
            <a:r>
              <a:rPr lang="ja-JP" altLang="en-US" dirty="0" smtClean="0"/>
              <a:t>（文字列）を代入している。</a:t>
            </a:r>
            <a:endParaRPr lang="en-US" altLang="ja-JP" dirty="0" smtClean="0"/>
          </a:p>
          <a:p>
            <a:r>
              <a:rPr lang="ja-JP" altLang="en-US" dirty="0" smtClean="0"/>
              <a:t>そのため、</a:t>
            </a:r>
            <a:r>
              <a:rPr lang="en-US" altLang="ja-JP" dirty="0" smtClean="0"/>
              <a:t>test</a:t>
            </a:r>
            <a:r>
              <a:rPr lang="ja-JP" altLang="en-US" dirty="0" smtClean="0"/>
              <a:t>と入力したら</a:t>
            </a:r>
            <a:r>
              <a:rPr lang="en-US" altLang="ja-JP" dirty="0" smtClean="0"/>
              <a:t>’</a:t>
            </a:r>
            <a:r>
              <a:rPr lang="en-US" altLang="ja-JP" dirty="0" err="1" smtClean="0"/>
              <a:t>tokyo</a:t>
            </a:r>
            <a:r>
              <a:rPr lang="en-US" altLang="ja-JP" dirty="0" smtClean="0"/>
              <a:t>’</a:t>
            </a:r>
            <a:r>
              <a:rPr lang="ja-JP" altLang="en-US" dirty="0" smtClean="0"/>
              <a:t>が返される。</a:t>
            </a:r>
            <a:endParaRPr lang="ja-JP" altLang="en-US" dirty="0"/>
          </a:p>
        </p:txBody>
      </p:sp>
      <p:sp>
        <p:nvSpPr>
          <p:cNvPr id="15" name="正方形/長方形 14"/>
          <p:cNvSpPr/>
          <p:nvPr/>
        </p:nvSpPr>
        <p:spPr>
          <a:xfrm>
            <a:off x="5582952" y="683048"/>
            <a:ext cx="2548994" cy="524503"/>
          </a:xfrm>
          <a:prstGeom prst="rect">
            <a:avLst/>
          </a:prstGeom>
        </p:spPr>
        <p:txBody>
          <a:bodyPr wrap="square">
            <a:spAutoFit/>
          </a:bodyPr>
          <a:lstStyle/>
          <a:p>
            <a:r>
              <a:rPr lang="ja-JP" altLang="en-US" dirty="0" err="1" smtClean="0"/>
              <a:t>t</a:t>
            </a:r>
            <a:r>
              <a:rPr lang="en-US" altLang="ja-JP" dirty="0" err="1" smtClean="0"/>
              <a:t>est</a:t>
            </a:r>
            <a:r>
              <a:rPr lang="ja-JP" altLang="en-US" dirty="0" smtClean="0"/>
              <a:t> </a:t>
            </a:r>
            <a:r>
              <a:rPr lang="ja-JP" altLang="en-US" dirty="0"/>
              <a:t>= </a:t>
            </a:r>
            <a:r>
              <a:rPr lang="ja-JP" altLang="en-US" dirty="0" smtClean="0"/>
              <a:t>'tokyo'</a:t>
            </a:r>
            <a:endParaRPr lang="ja-JP" altLang="en-US" dirty="0"/>
          </a:p>
          <a:p>
            <a:r>
              <a:rPr lang="en-US" altLang="ja-JP" dirty="0" smtClean="0"/>
              <a:t>test</a:t>
            </a:r>
            <a:r>
              <a:rPr lang="ja-JP" altLang="en-US" dirty="0" smtClean="0"/>
              <a:t>に</a:t>
            </a:r>
            <a:r>
              <a:rPr lang="en-US" altLang="ja-JP" dirty="0" smtClean="0"/>
              <a:t>’</a:t>
            </a:r>
            <a:r>
              <a:rPr lang="ja-JP" altLang="en-US" dirty="0" smtClean="0"/>
              <a:t>tokyo</a:t>
            </a:r>
            <a:r>
              <a:rPr lang="en-US" altLang="ja-JP" dirty="0" smtClean="0"/>
              <a:t>’ </a:t>
            </a:r>
            <a:r>
              <a:rPr lang="ja-JP" altLang="en-US" dirty="0" smtClean="0"/>
              <a:t>を代入する</a:t>
            </a:r>
            <a:endParaRPr lang="ja-JP" altLang="en-US" dirty="0"/>
          </a:p>
        </p:txBody>
      </p:sp>
    </p:spTree>
    <p:extLst>
      <p:ext uri="{BB962C8B-B14F-4D97-AF65-F5344CB8AC3E}">
        <p14:creationId xmlns:p14="http://schemas.microsoft.com/office/powerpoint/2010/main" val="923146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836025" cy="4904399"/>
          </a:xfrm>
          <a:prstGeom prst="rect">
            <a:avLst/>
          </a:prstGeom>
        </p:spPr>
      </p:pic>
      <p:sp>
        <p:nvSpPr>
          <p:cNvPr id="4" name="テキスト ボックス 3"/>
          <p:cNvSpPr txBox="1"/>
          <p:nvPr/>
        </p:nvSpPr>
        <p:spPr>
          <a:xfrm>
            <a:off x="5446713" y="2518237"/>
            <a:ext cx="2489200" cy="1604927"/>
          </a:xfrm>
          <a:prstGeom prst="rect">
            <a:avLst/>
          </a:prstGeom>
          <a:solidFill>
            <a:schemeClr val="bg1"/>
          </a:solidFill>
        </p:spPr>
        <p:txBody>
          <a:bodyPr wrap="square" rtlCol="0">
            <a:spAutoFit/>
          </a:bodyPr>
          <a:lstStyle/>
          <a:p>
            <a:r>
              <a:rPr kumimoji="1" lang="en-US" altLang="ja-JP" dirty="0" err="1" smtClean="0"/>
              <a:t>tokyo</a:t>
            </a:r>
            <a:r>
              <a:rPr kumimoji="1" lang="en-US" altLang="ja-JP" dirty="0" smtClean="0"/>
              <a:t> = ‘23’</a:t>
            </a:r>
          </a:p>
          <a:p>
            <a:r>
              <a:rPr lang="ja-JP" altLang="en-US" dirty="0" smtClean="0"/>
              <a:t>文字型として</a:t>
            </a:r>
            <a:r>
              <a:rPr lang="en-US" altLang="ja-JP" dirty="0" smtClean="0"/>
              <a:t>’’</a:t>
            </a:r>
            <a:r>
              <a:rPr lang="ja-JP" altLang="en-US" dirty="0" smtClean="0"/>
              <a:t>をつけ</a:t>
            </a:r>
            <a:r>
              <a:rPr lang="en-US" altLang="ja-JP" dirty="0" smtClean="0"/>
              <a:t>23</a:t>
            </a:r>
            <a:r>
              <a:rPr lang="ja-JP" altLang="en-US" dirty="0" smtClean="0"/>
              <a:t>を代入</a:t>
            </a:r>
            <a:endParaRPr lang="en-US" altLang="ja-JP" dirty="0"/>
          </a:p>
          <a:p>
            <a:r>
              <a:rPr kumimoji="1" lang="en-US" altLang="ja-JP" dirty="0" smtClean="0"/>
              <a:t/>
            </a:r>
            <a:br>
              <a:rPr kumimoji="1" lang="en-US" altLang="ja-JP" dirty="0" smtClean="0"/>
            </a:br>
            <a:r>
              <a:rPr kumimoji="1" lang="en-US" altLang="ja-JP" dirty="0" err="1" smtClean="0"/>
              <a:t>tokyo</a:t>
            </a:r>
            <a:r>
              <a:rPr kumimoji="1" lang="en-US" altLang="ja-JP" dirty="0" smtClean="0"/>
              <a:t>+’</a:t>
            </a:r>
            <a:r>
              <a:rPr kumimoji="1" lang="en-US" altLang="ja-JP" dirty="0" err="1" smtClean="0"/>
              <a:t>ku</a:t>
            </a:r>
            <a:r>
              <a:rPr kumimoji="1" lang="en-US" altLang="ja-JP" dirty="0" smtClean="0"/>
              <a:t>’</a:t>
            </a:r>
          </a:p>
          <a:p>
            <a:endParaRPr lang="en-US" altLang="ja-JP" dirty="0" smtClean="0"/>
          </a:p>
          <a:p>
            <a:r>
              <a:rPr lang="en-US" altLang="ja-JP" dirty="0" smtClean="0"/>
              <a:t>’23ku’</a:t>
            </a:r>
            <a:r>
              <a:rPr lang="ja-JP" altLang="en-US" dirty="0" smtClean="0"/>
              <a:t>が返される</a:t>
            </a:r>
            <a:endParaRPr lang="en-US" altLang="ja-JP" dirty="0" smtClean="0"/>
          </a:p>
          <a:p>
            <a:endParaRPr kumimoji="1" lang="en-US" altLang="ja-JP" dirty="0"/>
          </a:p>
        </p:txBody>
      </p:sp>
      <p:sp>
        <p:nvSpPr>
          <p:cNvPr id="5" name="正方形/長方形 4"/>
          <p:cNvSpPr/>
          <p:nvPr/>
        </p:nvSpPr>
        <p:spPr>
          <a:xfrm>
            <a:off x="874713" y="4056849"/>
            <a:ext cx="4572000" cy="830997"/>
          </a:xfrm>
          <a:prstGeom prst="rect">
            <a:avLst/>
          </a:prstGeom>
        </p:spPr>
        <p:txBody>
          <a:bodyPr>
            <a:spAutoFit/>
          </a:bodyPr>
          <a:lstStyle/>
          <a:p>
            <a:r>
              <a:rPr lang="en-US" altLang="ja-JP" sz="1200" dirty="0" err="1" smtClean="0"/>
              <a:t>tokyo</a:t>
            </a:r>
            <a:r>
              <a:rPr lang="en-US" altLang="ja-JP" sz="1200" dirty="0" smtClean="0"/>
              <a:t>=23</a:t>
            </a:r>
          </a:p>
          <a:p>
            <a:r>
              <a:rPr lang="en-US" altLang="ja-JP" sz="1200" dirty="0" smtClean="0"/>
              <a:t>tokyo+1</a:t>
            </a:r>
          </a:p>
          <a:p>
            <a:r>
              <a:rPr lang="ja-JP" altLang="en-US" sz="1200" dirty="0" smtClean="0"/>
              <a:t>tokyo</a:t>
            </a:r>
            <a:r>
              <a:rPr lang="ja-JP" altLang="en-US" sz="1200" dirty="0"/>
              <a:t>='23'</a:t>
            </a:r>
          </a:p>
          <a:p>
            <a:r>
              <a:rPr lang="ja-JP" altLang="en-US" sz="1200" dirty="0"/>
              <a:t>tokyo+'ku'</a:t>
            </a:r>
          </a:p>
        </p:txBody>
      </p:sp>
      <p:sp>
        <p:nvSpPr>
          <p:cNvPr id="7" name="正方形/長方形 6"/>
          <p:cNvSpPr/>
          <p:nvPr/>
        </p:nvSpPr>
        <p:spPr>
          <a:xfrm>
            <a:off x="5446713" y="446667"/>
            <a:ext cx="3517623" cy="1821011"/>
          </a:xfrm>
          <a:prstGeom prst="rect">
            <a:avLst/>
          </a:prstGeom>
          <a:solidFill>
            <a:schemeClr val="bg1"/>
          </a:solidFill>
        </p:spPr>
        <p:txBody>
          <a:bodyPr wrap="square">
            <a:spAutoFit/>
          </a:bodyPr>
          <a:lstStyle/>
          <a:p>
            <a:r>
              <a:rPr lang="ja-JP" altLang="en-US" dirty="0"/>
              <a:t>tokyo = </a:t>
            </a:r>
            <a:r>
              <a:rPr lang="en-US" altLang="ja-JP" dirty="0"/>
              <a:t>23</a:t>
            </a:r>
            <a:endParaRPr lang="en-US" altLang="ja-JP" dirty="0" smtClean="0"/>
          </a:p>
          <a:p>
            <a:r>
              <a:rPr lang="en-US" altLang="ja-JP" dirty="0" err="1" smtClean="0"/>
              <a:t>tokyo</a:t>
            </a:r>
            <a:r>
              <a:rPr lang="ja-JP" altLang="en-US" dirty="0" smtClean="0"/>
              <a:t>　の中に</a:t>
            </a:r>
            <a:r>
              <a:rPr lang="en-US" altLang="ja-JP" dirty="0" smtClean="0"/>
              <a:t> 23</a:t>
            </a:r>
            <a:r>
              <a:rPr lang="ja-JP" altLang="en-US" dirty="0" smtClean="0"/>
              <a:t>という数を代入する</a:t>
            </a:r>
            <a:endParaRPr lang="en-US" altLang="ja-JP" dirty="0" smtClean="0"/>
          </a:p>
          <a:p>
            <a:endParaRPr lang="en-US" altLang="ja-JP" dirty="0"/>
          </a:p>
          <a:p>
            <a:r>
              <a:rPr lang="en-US" altLang="ja-JP" dirty="0" smtClean="0"/>
              <a:t>tokyo+1</a:t>
            </a:r>
          </a:p>
          <a:p>
            <a:r>
              <a:rPr lang="en-US" altLang="ja-JP" dirty="0" smtClean="0"/>
              <a:t>23+1</a:t>
            </a:r>
            <a:r>
              <a:rPr lang="ja-JP" altLang="en-US" dirty="0" err="1" smtClean="0"/>
              <a:t>なの</a:t>
            </a:r>
            <a:r>
              <a:rPr lang="ja-JP" altLang="en-US" dirty="0" smtClean="0"/>
              <a:t>で</a:t>
            </a:r>
            <a:r>
              <a:rPr lang="en-US" altLang="ja-JP" dirty="0" smtClean="0"/>
              <a:t>24</a:t>
            </a:r>
            <a:r>
              <a:rPr lang="ja-JP" altLang="en-US" dirty="0" smtClean="0"/>
              <a:t>が結果とし返される</a:t>
            </a:r>
            <a:endParaRPr lang="en-US" altLang="ja-JP" dirty="0" smtClean="0"/>
          </a:p>
          <a:p>
            <a:endParaRPr lang="en-US" altLang="ja-JP" dirty="0"/>
          </a:p>
          <a:p>
            <a:endParaRPr lang="en-US" altLang="ja-JP" dirty="0" smtClean="0"/>
          </a:p>
          <a:p>
            <a:endParaRPr lang="en-US" altLang="ja-JP" dirty="0"/>
          </a:p>
        </p:txBody>
      </p:sp>
      <p:sp>
        <p:nvSpPr>
          <p:cNvPr id="2" name="テキスト ボックス 1"/>
          <p:cNvSpPr txBox="1"/>
          <p:nvPr/>
        </p:nvSpPr>
        <p:spPr>
          <a:xfrm>
            <a:off x="517399" y="5058678"/>
            <a:ext cx="7736092" cy="584775"/>
          </a:xfrm>
          <a:prstGeom prst="rect">
            <a:avLst/>
          </a:prstGeom>
          <a:noFill/>
        </p:spPr>
        <p:txBody>
          <a:bodyPr wrap="none" rtlCol="0">
            <a:spAutoFit/>
          </a:bodyPr>
          <a:lstStyle/>
          <a:p>
            <a:r>
              <a:rPr kumimoji="1" lang="ja-JP" altLang="en-US" sz="1600" b="1" dirty="0" smtClean="0"/>
              <a:t>変数には数値型も代入でき、</a:t>
            </a:r>
            <a:r>
              <a:rPr kumimoji="1" lang="en-US" altLang="ja-JP" sz="1600" b="1" dirty="0" err="1" smtClean="0"/>
              <a:t>tokyo</a:t>
            </a:r>
            <a:r>
              <a:rPr kumimoji="1" lang="en-US" altLang="ja-JP" sz="1600" b="1" dirty="0" smtClean="0"/>
              <a:t>=23</a:t>
            </a:r>
            <a:r>
              <a:rPr kumimoji="1" lang="ja-JP" altLang="en-US" sz="1600" b="1" dirty="0" smtClean="0"/>
              <a:t>を代入するし</a:t>
            </a:r>
            <a:r>
              <a:rPr kumimoji="1" lang="en-US" altLang="ja-JP" sz="1600" b="1" dirty="0" smtClean="0"/>
              <a:t>tokyo+1</a:t>
            </a:r>
            <a:r>
              <a:rPr kumimoji="1" lang="ja-JP" altLang="en-US" sz="1600" b="1" dirty="0" smtClean="0"/>
              <a:t>を実行すると</a:t>
            </a:r>
            <a:r>
              <a:rPr kumimoji="1" lang="en-US" altLang="ja-JP" sz="1600" b="1" dirty="0" smtClean="0"/>
              <a:t>24</a:t>
            </a:r>
            <a:r>
              <a:rPr kumimoji="1" lang="ja-JP" altLang="en-US" sz="1600" b="1" dirty="0" smtClean="0"/>
              <a:t>が返される。</a:t>
            </a:r>
            <a:endParaRPr kumimoji="1" lang="en-US" altLang="ja-JP" sz="1600" b="1" dirty="0" smtClean="0"/>
          </a:p>
          <a:p>
            <a:r>
              <a:rPr lang="ja-JP" altLang="en-US" sz="1600" b="1" dirty="0" smtClean="0"/>
              <a:t>文字型との違いは、</a:t>
            </a:r>
            <a:r>
              <a:rPr lang="en-US" altLang="ja-JP" sz="1600" b="1" dirty="0"/>
              <a:t> </a:t>
            </a:r>
            <a:r>
              <a:rPr lang="en-US" altLang="ja-JP" sz="1600" b="1" dirty="0" smtClean="0"/>
              <a:t>’’</a:t>
            </a:r>
            <a:r>
              <a:rPr lang="ja-JP" altLang="en-US" sz="1600" b="1" dirty="0" smtClean="0"/>
              <a:t>があるかないかで区別している。他にリストや辞書を代入できる。</a:t>
            </a:r>
            <a:endParaRPr kumimoji="1" lang="ja-JP" altLang="en-US" sz="1600" b="1" dirty="0"/>
          </a:p>
        </p:txBody>
      </p:sp>
    </p:spTree>
    <p:extLst>
      <p:ext uri="{BB962C8B-B14F-4D97-AF65-F5344CB8AC3E}">
        <p14:creationId xmlns:p14="http://schemas.microsoft.com/office/powerpoint/2010/main" val="764732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199088" y="5359335"/>
            <a:ext cx="2818849" cy="524503"/>
          </a:xfrm>
          <a:prstGeom prst="rect">
            <a:avLst/>
          </a:prstGeom>
        </p:spPr>
        <p:txBody>
          <a:bodyPr wrap="none">
            <a:spAutoFit/>
          </a:bodyPr>
          <a:lstStyle/>
          <a:p>
            <a:r>
              <a:rPr lang="ja-JP" altLang="en-US" dirty="0">
                <a:hlinkClick r:id="rId2"/>
              </a:rPr>
              <a:t>http://www.qgis.org/api/index.</a:t>
            </a:r>
            <a:r>
              <a:rPr lang="ja-JP" altLang="en-US" dirty="0" smtClean="0">
                <a:hlinkClick r:id="rId2"/>
              </a:rPr>
              <a:t>html</a:t>
            </a:r>
            <a:endParaRPr lang="en-US" altLang="ja-JP" dirty="0" smtClean="0"/>
          </a:p>
          <a:p>
            <a:endParaRPr lang="ja-JP" altLang="en-US" dirty="0"/>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2385"/>
          <a:stretch/>
        </p:blipFill>
        <p:spPr>
          <a:xfrm>
            <a:off x="1119565" y="863438"/>
            <a:ext cx="6675029" cy="4495897"/>
          </a:xfrm>
          <a:prstGeom prst="rect">
            <a:avLst/>
          </a:prstGeom>
        </p:spPr>
      </p:pic>
      <p:sp>
        <p:nvSpPr>
          <p:cNvPr id="5" name="テキスト ボックス 4"/>
          <p:cNvSpPr txBox="1"/>
          <p:nvPr/>
        </p:nvSpPr>
        <p:spPr>
          <a:xfrm>
            <a:off x="1039666" y="177554"/>
            <a:ext cx="6980437" cy="584775"/>
          </a:xfrm>
          <a:prstGeom prst="rect">
            <a:avLst/>
          </a:prstGeom>
          <a:noFill/>
        </p:spPr>
        <p:txBody>
          <a:bodyPr wrap="none" rtlCol="0">
            <a:spAutoFit/>
          </a:bodyPr>
          <a:lstStyle/>
          <a:p>
            <a:r>
              <a:rPr lang="en-US" altLang="ja-JP" sz="1600" dirty="0" smtClean="0"/>
              <a:t>QGIS</a:t>
            </a:r>
            <a:r>
              <a:rPr lang="ja-JP" altLang="en-US" sz="1600" dirty="0" smtClean="0"/>
              <a:t>では、独自の</a:t>
            </a:r>
            <a:r>
              <a:rPr lang="en-US" altLang="ja-JP" sz="1600" dirty="0" smtClean="0"/>
              <a:t>Python</a:t>
            </a:r>
            <a:r>
              <a:rPr lang="ja-JP" altLang="en-US" sz="1600" dirty="0" smtClean="0"/>
              <a:t>関数が用意されており、それを読み込むことができる。</a:t>
            </a:r>
            <a:endParaRPr lang="en-US" altLang="ja-JP" sz="1600" dirty="0" smtClean="0"/>
          </a:p>
          <a:p>
            <a:r>
              <a:rPr lang="ja-JP" altLang="en-US" sz="1600" dirty="0" smtClean="0"/>
              <a:t>それ</a:t>
            </a:r>
            <a:r>
              <a:rPr lang="ja-JP" altLang="en-US" sz="1600" dirty="0"/>
              <a:t>以外</a:t>
            </a:r>
            <a:r>
              <a:rPr lang="ja-JP" altLang="en-US" sz="1600" dirty="0" smtClean="0"/>
              <a:t>に、拡張モジュールもあり、多くの関数が扱うこともできる。</a:t>
            </a:r>
            <a:endParaRPr kumimoji="1" lang="ja-JP" altLang="en-US" sz="1600" dirty="0"/>
          </a:p>
        </p:txBody>
      </p:sp>
    </p:spTree>
    <p:extLst>
      <p:ext uri="{BB962C8B-B14F-4D97-AF65-F5344CB8AC3E}">
        <p14:creationId xmlns:p14="http://schemas.microsoft.com/office/powerpoint/2010/main" val="3690527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9144421" cy="5075573"/>
          </a:xfrm>
          <a:prstGeom prst="rect">
            <a:avLst/>
          </a:prstGeom>
        </p:spPr>
      </p:pic>
      <p:sp>
        <p:nvSpPr>
          <p:cNvPr id="4" name="テキスト ボックス 3"/>
          <p:cNvSpPr txBox="1"/>
          <p:nvPr/>
        </p:nvSpPr>
        <p:spPr>
          <a:xfrm>
            <a:off x="5928732" y="543948"/>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smtClean="0"/>
              <a:t>()</a:t>
            </a:r>
          </a:p>
          <a:p>
            <a:r>
              <a:rPr lang="ja-JP" altLang="en-US" dirty="0" smtClean="0"/>
              <a:t>アクティブレイヤ（レイヤウインドウで選択した）を</a:t>
            </a:r>
            <a:r>
              <a:rPr lang="en-US" altLang="ja-JP" dirty="0" err="1" smtClean="0"/>
              <a:t>tokyo</a:t>
            </a:r>
            <a:r>
              <a:rPr lang="ja-JP" altLang="en-US" dirty="0" smtClean="0"/>
              <a:t>に代入する</a:t>
            </a:r>
            <a:endParaRPr lang="en-US" altLang="ja-JP" dirty="0"/>
          </a:p>
          <a:p>
            <a:endParaRPr lang="en-US" altLang="ja-JP" dirty="0"/>
          </a:p>
          <a:p>
            <a:r>
              <a:rPr lang="en-US" altLang="ja-JP" dirty="0" err="1"/>
              <a:t>tokyo.featureCount</a:t>
            </a:r>
            <a:r>
              <a:rPr lang="en-US" altLang="ja-JP" dirty="0" smtClean="0"/>
              <a:t>()</a:t>
            </a:r>
          </a:p>
          <a:p>
            <a:r>
              <a:rPr kumimoji="1" lang="ja-JP" altLang="en-US" dirty="0" smtClean="0"/>
              <a:t>レイヤの個数を取得する（</a:t>
            </a:r>
            <a:r>
              <a:rPr kumimoji="1" lang="en-US" altLang="ja-JP" dirty="0" err="1" smtClean="0"/>
              <a:t>tokyo</a:t>
            </a:r>
            <a:r>
              <a:rPr kumimoji="1" lang="ja-JP" altLang="en-US" dirty="0" smtClean="0"/>
              <a:t>）</a:t>
            </a:r>
            <a:endParaRPr kumimoji="1" lang="en-US" altLang="ja-JP" dirty="0"/>
          </a:p>
          <a:p>
            <a:endParaRPr kumimoji="1" lang="en-US" altLang="ja-JP" dirty="0"/>
          </a:p>
        </p:txBody>
      </p:sp>
      <p:sp>
        <p:nvSpPr>
          <p:cNvPr id="5" name="正方形/長方形 4"/>
          <p:cNvSpPr/>
          <p:nvPr/>
        </p:nvSpPr>
        <p:spPr>
          <a:xfrm>
            <a:off x="622721" y="4371463"/>
            <a:ext cx="4572000" cy="524503"/>
          </a:xfrm>
          <a:prstGeom prst="rect">
            <a:avLst/>
          </a:prstGeom>
        </p:spPr>
        <p:txBody>
          <a:bodyPr>
            <a:spAutoFit/>
          </a:bodyPr>
          <a:lstStyle/>
          <a:p>
            <a:r>
              <a:rPr lang="ja-JP" altLang="en-US" dirty="0"/>
              <a:t>tokyo = iface.activeLayer()</a:t>
            </a:r>
          </a:p>
          <a:p>
            <a:r>
              <a:rPr lang="ja-JP" altLang="en-US" dirty="0" smtClean="0"/>
              <a:t>tokyo</a:t>
            </a:r>
            <a:r>
              <a:rPr lang="ja-JP" altLang="en-US" dirty="0"/>
              <a:t>.featureCount()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smtClean="0"/>
              <a:t>QGIS</a:t>
            </a:r>
            <a:r>
              <a:rPr lang="ja-JP" altLang="en-US" sz="1600" b="1" dirty="0" smtClean="0"/>
              <a:t>独自</a:t>
            </a:r>
            <a:r>
              <a:rPr lang="ja-JP" altLang="en-US" sz="1600" b="1" dirty="0"/>
              <a:t>の</a:t>
            </a:r>
            <a:r>
              <a:rPr lang="en-US" altLang="ja-JP" sz="1600" b="1" dirty="0"/>
              <a:t>Python</a:t>
            </a:r>
            <a:r>
              <a:rPr lang="ja-JP" altLang="en-US" sz="1600" b="1" dirty="0" smtClean="0"/>
              <a:t>関数を用いて、アクティブになってるポイントレイヤの個数を集計した</a:t>
            </a:r>
            <a:r>
              <a:rPr lang="ja-JP" altLang="en-US" sz="1600" b="1" dirty="0"/>
              <a:t>。</a:t>
            </a:r>
            <a:endParaRPr lang="en-US" altLang="ja-JP" sz="1600" b="1" dirty="0" smtClean="0"/>
          </a:p>
        </p:txBody>
      </p:sp>
    </p:spTree>
    <p:extLst>
      <p:ext uri="{BB962C8B-B14F-4D97-AF65-F5344CB8AC3E}">
        <p14:creationId xmlns:p14="http://schemas.microsoft.com/office/powerpoint/2010/main" val="3427680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352200" cy="535531"/>
          </a:xfrm>
          <a:prstGeom prst="rect">
            <a:avLst/>
          </a:prstGeom>
          <a:noFill/>
        </p:spPr>
        <p:txBody>
          <a:bodyPr wrap="none" rtlCol="0">
            <a:spAutoFit/>
          </a:bodyPr>
          <a:lstStyle/>
          <a:p>
            <a:r>
              <a:rPr lang="ja-JP" altLang="en-US" sz="3200" b="1" dirty="0">
                <a:solidFill>
                  <a:srgbClr val="0070C0"/>
                </a:solidFill>
              </a:rPr>
              <a:t>データ</a:t>
            </a:r>
            <a:r>
              <a:rPr lang="ja-JP" altLang="en-US" sz="3200" b="1" dirty="0" smtClean="0">
                <a:solidFill>
                  <a:srgbClr val="0070C0"/>
                </a:solidFill>
              </a:rPr>
              <a:t>の保存形式</a:t>
            </a:r>
            <a:endParaRPr kumimoji="1" lang="ja-JP" altLang="en-US" sz="3200" b="1" u="sng" dirty="0">
              <a:solidFill>
                <a:srgbClr val="0070C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611" y="1048141"/>
            <a:ext cx="3801200" cy="419572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1048141"/>
            <a:ext cx="3801200" cy="4195724"/>
          </a:xfrm>
          <a:prstGeom prst="rect">
            <a:avLst/>
          </a:prstGeom>
        </p:spPr>
      </p:pic>
      <p:sp>
        <p:nvSpPr>
          <p:cNvPr id="7" name="テキスト ボックス 6"/>
          <p:cNvSpPr txBox="1"/>
          <p:nvPr/>
        </p:nvSpPr>
        <p:spPr>
          <a:xfrm>
            <a:off x="1097090" y="5243865"/>
            <a:ext cx="1900970" cy="338554"/>
          </a:xfrm>
          <a:prstGeom prst="rect">
            <a:avLst/>
          </a:prstGeom>
          <a:noFill/>
        </p:spPr>
        <p:txBody>
          <a:bodyPr wrap="none" rtlCol="0">
            <a:spAutoFit/>
          </a:bodyPr>
          <a:lstStyle/>
          <a:p>
            <a:r>
              <a:rPr kumimoji="1" lang="en-US" altLang="ja-JP" sz="1600" b="1" dirty="0" smtClean="0"/>
              <a:t>CSV</a:t>
            </a:r>
            <a:r>
              <a:rPr kumimoji="1" lang="ja-JP" altLang="en-US" sz="1600" b="1" dirty="0" smtClean="0"/>
              <a:t>形式で保存する</a:t>
            </a:r>
            <a:endParaRPr lang="en-US" altLang="ja-JP" sz="1600" b="1" dirty="0"/>
          </a:p>
        </p:txBody>
      </p:sp>
      <p:sp>
        <p:nvSpPr>
          <p:cNvPr id="8" name="テキスト ボックス 7"/>
          <p:cNvSpPr txBox="1"/>
          <p:nvPr/>
        </p:nvSpPr>
        <p:spPr>
          <a:xfrm>
            <a:off x="5622822" y="5243865"/>
            <a:ext cx="1952779" cy="338554"/>
          </a:xfrm>
          <a:prstGeom prst="rect">
            <a:avLst/>
          </a:prstGeom>
          <a:noFill/>
        </p:spPr>
        <p:txBody>
          <a:bodyPr wrap="none" rtlCol="0">
            <a:spAutoFit/>
          </a:bodyPr>
          <a:lstStyle/>
          <a:p>
            <a:r>
              <a:rPr lang="en-US" altLang="ja-JP" sz="1600" b="1" dirty="0" smtClean="0"/>
              <a:t>KML</a:t>
            </a:r>
            <a:r>
              <a:rPr lang="ja-JP" altLang="en-US" sz="1600" b="1" dirty="0"/>
              <a:t>形式で保存</a:t>
            </a:r>
            <a:r>
              <a:rPr lang="ja-JP" altLang="en-US" sz="1600" b="1" dirty="0" smtClean="0"/>
              <a:t>する</a:t>
            </a:r>
            <a:endParaRPr lang="en-US" altLang="ja-JP" sz="1600" b="1" dirty="0"/>
          </a:p>
        </p:txBody>
      </p:sp>
      <p:sp>
        <p:nvSpPr>
          <p:cNvPr id="9" name="テキスト ボックス 8"/>
          <p:cNvSpPr txBox="1"/>
          <p:nvPr/>
        </p:nvSpPr>
        <p:spPr>
          <a:xfrm>
            <a:off x="4608513" y="107653"/>
            <a:ext cx="4410245" cy="830997"/>
          </a:xfrm>
          <a:prstGeom prst="rect">
            <a:avLst/>
          </a:prstGeom>
          <a:noFill/>
        </p:spPr>
        <p:txBody>
          <a:bodyPr wrap="square" rtlCol="0">
            <a:spAutoFit/>
          </a:bodyPr>
          <a:lstStyle/>
          <a:p>
            <a:r>
              <a:rPr lang="ja-JP" altLang="en-US" sz="1600" b="1" dirty="0" smtClean="0"/>
              <a:t>レイヤの上で右クリックし名前をつけて保存をクリックすると</a:t>
            </a:r>
            <a:r>
              <a:rPr kumimoji="1" lang="en-US" altLang="ja-JP" sz="1600" b="1" dirty="0" smtClean="0"/>
              <a:t>Shape</a:t>
            </a:r>
            <a:r>
              <a:rPr kumimoji="1" lang="ja-JP" altLang="en-US" sz="1600" b="1" dirty="0" smtClean="0"/>
              <a:t>ファイル以外に</a:t>
            </a:r>
            <a:r>
              <a:rPr lang="ja-JP" altLang="en-US" sz="1600" b="1" dirty="0" smtClean="0"/>
              <a:t>も、</a:t>
            </a:r>
            <a:r>
              <a:rPr lang="en-US" altLang="ja-JP" sz="1600" b="1" dirty="0" err="1" smtClean="0"/>
              <a:t>CSV,KML,GeoJASON</a:t>
            </a:r>
            <a:r>
              <a:rPr lang="ja-JP" altLang="en-US" sz="1600" b="1" dirty="0" smtClean="0"/>
              <a:t>など様々な形式を選択できる。</a:t>
            </a:r>
            <a:endParaRPr kumimoji="1" lang="ja-JP" altLang="en-US" sz="1600" b="1" dirty="0"/>
          </a:p>
        </p:txBody>
      </p:sp>
    </p:spTree>
    <p:extLst>
      <p:ext uri="{BB962C8B-B14F-4D97-AF65-F5344CB8AC3E}">
        <p14:creationId xmlns:p14="http://schemas.microsoft.com/office/powerpoint/2010/main" val="566609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smtClean="0"/>
              <a:t>KML</a:t>
            </a:r>
            <a:r>
              <a:rPr kumimoji="1" lang="ja-JP" altLang="en-US" sz="1400" dirty="0" smtClean="0"/>
              <a:t>は、</a:t>
            </a:r>
            <a:r>
              <a:rPr kumimoji="1" lang="en-US" altLang="ja-JP" sz="1400" dirty="0" err="1" smtClean="0"/>
              <a:t>GoogleEarth</a:t>
            </a:r>
            <a:r>
              <a:rPr kumimoji="1" lang="ja-JP" altLang="en-US" sz="1400" dirty="0" smtClean="0"/>
              <a:t>で利用できる形式であり、</a:t>
            </a:r>
            <a:endParaRPr kumimoji="1" lang="en-US" altLang="ja-JP" sz="1400" dirty="0" smtClean="0"/>
          </a:p>
          <a:p>
            <a:r>
              <a:rPr lang="en-US" altLang="ja-JP" sz="1400" dirty="0"/>
              <a:t>Cesium</a:t>
            </a:r>
            <a:r>
              <a:rPr lang="ja-JP" altLang="en-US" sz="1400" dirty="0"/>
              <a:t>などを利用することで</a:t>
            </a:r>
            <a:r>
              <a:rPr lang="ja-JP" altLang="en-US" sz="1400" dirty="0" smtClean="0"/>
              <a:t>、</a:t>
            </a:r>
            <a:r>
              <a:rPr lang="en-US" altLang="ja-JP" sz="1400" dirty="0" smtClean="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smtClean="0"/>
              <a:t>東京駅から東京タワーまでの道のりを</a:t>
            </a:r>
            <a:r>
              <a:rPr lang="ja-JP" altLang="en-US" sz="1200" dirty="0"/>
              <a:t>表示</a:t>
            </a:r>
            <a:endParaRPr lang="en-US" altLang="ja-JP" sz="1200" dirty="0" smtClean="0"/>
          </a:p>
        </p:txBody>
      </p:sp>
    </p:spTree>
    <p:extLst>
      <p:ext uri="{BB962C8B-B14F-4D97-AF65-F5344CB8AC3E}">
        <p14:creationId xmlns:p14="http://schemas.microsoft.com/office/powerpoint/2010/main" val="3918005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smtClean="0">
                <a:solidFill>
                  <a:srgbClr val="0070C0"/>
                </a:solidFill>
              </a:rPr>
              <a:t>CSV</a:t>
            </a:r>
            <a:r>
              <a:rPr lang="ja-JP" altLang="en-US" sz="3200" dirty="0" smtClean="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a:t>
            </a:r>
            <a:r>
              <a:rPr lang="ja-JP" altLang="en-US" sz="1600" b="1" dirty="0" smtClean="0"/>
              <a:t>で区切られたデータ形式で、座標値をもっていれば</a:t>
            </a:r>
            <a:endParaRPr lang="en-US" altLang="ja-JP" sz="1600" b="1" dirty="0"/>
          </a:p>
          <a:p>
            <a:r>
              <a:rPr lang="en-US" altLang="ja-JP" sz="1600" b="1" dirty="0" err="1" smtClean="0"/>
              <a:t>CartoDB</a:t>
            </a:r>
            <a:r>
              <a:rPr lang="ja-JP" altLang="en-US" sz="1600" b="1" dirty="0" smtClean="0"/>
              <a:t>などで簡単に</a:t>
            </a:r>
            <a:r>
              <a:rPr lang="en-US" altLang="ja-JP" sz="1600" b="1" dirty="0" err="1" smtClean="0"/>
              <a:t>WebGIS</a:t>
            </a:r>
            <a:r>
              <a:rPr lang="ja-JP" altLang="en-US" sz="1600" b="1" dirty="0" smtClean="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a:t>
            </a:r>
            <a:r>
              <a:rPr lang="ja-JP" altLang="en-US" sz="1600" b="1" dirty="0" smtClean="0"/>
              <a:t>もの</a:t>
            </a:r>
            <a:r>
              <a:rPr kumimoji="1" lang="ja-JP" altLang="en-US" sz="1600" b="1" dirty="0" smtClean="0"/>
              <a:t>を利用し作成</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147736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9399" y="1618787"/>
            <a:ext cx="5361899" cy="3677911"/>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spTree>
    <p:extLst>
      <p:ext uri="{BB962C8B-B14F-4D97-AF65-F5344CB8AC3E}">
        <p14:creationId xmlns:p14="http://schemas.microsoft.com/office/powerpoint/2010/main" val="474335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08599" y="3410105"/>
            <a:ext cx="3110305" cy="213346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8599" y="633357"/>
            <a:ext cx="3124775" cy="214339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4882" y="635391"/>
            <a:ext cx="3121809" cy="214135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4882" y="3456461"/>
            <a:ext cx="3110305" cy="2133465"/>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4639"/>
          </a:xfrm>
          <a:prstGeom prst="rect">
            <a:avLst/>
          </a:prstGeom>
          <a:noFill/>
        </p:spPr>
        <p:txBody>
          <a:bodyPr wrap="square" rtlCol="0">
            <a:spAutoFit/>
          </a:bodyPr>
          <a:lstStyle/>
          <a:p>
            <a:r>
              <a:rPr lang="en-US" altLang="ja-JP" sz="1600" b="1" dirty="0" err="1" smtClean="0"/>
              <a:t>TileLayer</a:t>
            </a:r>
            <a:r>
              <a:rPr lang="en-US" altLang="ja-JP" sz="1600" b="1" dirty="0" smtClean="0"/>
              <a:t> Plugin</a:t>
            </a:r>
          </a:p>
          <a:p>
            <a:r>
              <a:rPr lang="ja-JP" altLang="en-US" dirty="0"/>
              <a:t>様々</a:t>
            </a:r>
            <a:r>
              <a:rPr lang="ja-JP" altLang="en-US" dirty="0" smtClean="0"/>
              <a:t>なタイルレイヤを読み込むことができる</a:t>
            </a:r>
            <a:endParaRPr lang="en-US" altLang="ja-JP" dirty="0" smtClean="0"/>
          </a:p>
        </p:txBody>
      </p:sp>
    </p:spTree>
    <p:extLst>
      <p:ext uri="{BB962C8B-B14F-4D97-AF65-F5344CB8AC3E}">
        <p14:creationId xmlns:p14="http://schemas.microsoft.com/office/powerpoint/2010/main" val="3540397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GB" altLang="ja-JP" u="none" dirty="0" err="1">
                <a:solidFill>
                  <a:srgbClr val="0070C0"/>
                </a:solidFill>
              </a:rPr>
              <a:t>TileLayer</a:t>
            </a:r>
            <a:r>
              <a:rPr lang="en-GB" altLang="ja-JP" u="none" dirty="0">
                <a:solidFill>
                  <a:srgbClr val="0070C0"/>
                </a:solidFill>
              </a:rPr>
              <a:t> Plugin</a:t>
            </a:r>
            <a:r>
              <a:rPr kumimoji="1" lang="ja-JP" altLang="en-US" u="none" dirty="0" smtClean="0">
                <a:solidFill>
                  <a:srgbClr val="0070C0"/>
                </a:solidFill>
              </a:rPr>
              <a:t>のインストール</a:t>
            </a:r>
            <a:endParaRPr kumimoji="1" lang="ja-JP" altLang="en-US" u="none" dirty="0">
              <a:solidFill>
                <a:srgbClr val="0070C0"/>
              </a:solidFill>
            </a:endParaRP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とインストール</a:t>
            </a:r>
            <a:endParaRPr lang="en-US" altLang="ja-JP" sz="1800" b="1" dirty="0" smtClean="0">
              <a:solidFill>
                <a:srgbClr val="0070C0"/>
              </a:solidFill>
            </a:endParaRPr>
          </a:p>
        </p:txBody>
      </p:sp>
      <p:sp>
        <p:nvSpPr>
          <p:cNvPr id="7" name="正方形/長方形 6"/>
          <p:cNvSpPr/>
          <p:nvPr/>
        </p:nvSpPr>
        <p:spPr>
          <a:xfrm>
            <a:off x="588360" y="5279023"/>
            <a:ext cx="7856638" cy="338554"/>
          </a:xfrm>
          <a:prstGeom prst="rect">
            <a:avLst/>
          </a:prstGeom>
        </p:spPr>
        <p:txBody>
          <a:bodyPr wrap="none">
            <a:spAutoFit/>
          </a:bodyPr>
          <a:lstStyle/>
          <a:p>
            <a:r>
              <a:rPr lang="ja-JP" altLang="en-US" sz="1600" b="1" dirty="0" smtClean="0"/>
              <a:t>検索ウィンドウでタイルレイヤプラグインを検索し、プラグインのインストールをクリックする</a:t>
            </a:r>
            <a:endParaRPr lang="ja-JP" altLang="en-US" dirty="0"/>
          </a:p>
        </p:txBody>
      </p:sp>
      <p:pic>
        <p:nvPicPr>
          <p:cNvPr id="8" name="図 7"/>
          <p:cNvPicPr>
            <a:picLocks noChangeAspect="1"/>
          </p:cNvPicPr>
          <p:nvPr/>
        </p:nvPicPr>
        <p:blipFill rotWithShape="1">
          <a:blip r:embed="rId3"/>
          <a:srcRect r="18390" b="47528"/>
          <a:stretch/>
        </p:blipFill>
        <p:spPr>
          <a:xfrm>
            <a:off x="3189741" y="1813086"/>
            <a:ext cx="5598186" cy="2565594"/>
          </a:xfrm>
          <a:prstGeom prst="rect">
            <a:avLst/>
          </a:prstGeom>
        </p:spPr>
      </p:pic>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22673" y="2857500"/>
            <a:ext cx="2630146" cy="956672"/>
          </a:xfrm>
          <a:prstGeom prst="rect">
            <a:avLst/>
          </a:prstGeom>
        </p:spPr>
        <p:txBody>
          <a:bodyPr wrap="square">
            <a:spAutoFit/>
          </a:bodyPr>
          <a:lstStyle/>
          <a:p>
            <a:r>
              <a:rPr lang="en-US" altLang="ja-JP" dirty="0" smtClean="0"/>
              <a:t>※</a:t>
            </a:r>
            <a:r>
              <a:rPr lang="ja-JP" altLang="en-US" dirty="0" smtClean="0"/>
              <a:t>位置合わせのため、事前</a:t>
            </a:r>
            <a:r>
              <a:rPr lang="ja-JP" altLang="en-US" dirty="0"/>
              <a:t>に</a:t>
            </a:r>
            <a:r>
              <a:rPr lang="en-US" altLang="ja-JP" dirty="0"/>
              <a:t>QGIS</a:t>
            </a:r>
            <a:r>
              <a:rPr lang="ja-JP" altLang="en-US" dirty="0"/>
              <a:t>で福知山豪雨災害聞き取り調査データを</a:t>
            </a:r>
            <a:r>
              <a:rPr lang="ja-JP" altLang="en-US" dirty="0" smtClean="0"/>
              <a:t>読み込んでおく必要があります。</a:t>
            </a:r>
            <a:endParaRPr lang="en-US" altLang="ja-JP" dirty="0"/>
          </a:p>
        </p:txBody>
      </p:sp>
    </p:spTree>
    <p:extLst>
      <p:ext uri="{BB962C8B-B14F-4D97-AF65-F5344CB8AC3E}">
        <p14:creationId xmlns:p14="http://schemas.microsoft.com/office/powerpoint/2010/main" val="856022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srcRect r="62339" b="72039"/>
          <a:stretch/>
        </p:blipFill>
        <p:spPr>
          <a:xfrm>
            <a:off x="121624" y="0"/>
            <a:ext cx="7534326" cy="2237510"/>
          </a:xfrm>
          <a:prstGeom prst="rect">
            <a:avLst/>
          </a:prstGeom>
        </p:spPr>
      </p:pic>
      <p:pic>
        <p:nvPicPr>
          <p:cNvPr id="6" name="図 5"/>
          <p:cNvPicPr>
            <a:picLocks noChangeAspect="1"/>
          </p:cNvPicPr>
          <p:nvPr/>
        </p:nvPicPr>
        <p:blipFill>
          <a:blip r:embed="rId3"/>
          <a:stretch>
            <a:fillRect/>
          </a:stretch>
        </p:blipFill>
        <p:spPr>
          <a:xfrm>
            <a:off x="1562100" y="1548144"/>
            <a:ext cx="3800475" cy="2727251"/>
          </a:xfrm>
          <a:prstGeom prst="rect">
            <a:avLst/>
          </a:prstGeom>
        </p:spPr>
      </p:pic>
      <p:pic>
        <p:nvPicPr>
          <p:cNvPr id="20" name="図 19"/>
          <p:cNvPicPr>
            <a:picLocks noChangeAspect="1"/>
          </p:cNvPicPr>
          <p:nvPr/>
        </p:nvPicPr>
        <p:blipFill>
          <a:blip r:embed="rId4"/>
          <a:stretch>
            <a:fillRect/>
          </a:stretch>
        </p:blipFill>
        <p:spPr>
          <a:xfrm>
            <a:off x="4608512" y="3131099"/>
            <a:ext cx="4033837" cy="1396932"/>
          </a:xfrm>
          <a:prstGeom prst="rect">
            <a:avLst/>
          </a:prstGeom>
        </p:spPr>
      </p:pic>
      <p:cxnSp>
        <p:nvCxnSpPr>
          <p:cNvPr id="4" name="直線矢印コネクタ 3"/>
          <p:cNvCxnSpPr/>
          <p:nvPr/>
        </p:nvCxnSpPr>
        <p:spPr>
          <a:xfrm flipH="1">
            <a:off x="4608513" y="667646"/>
            <a:ext cx="1639888" cy="1569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628775" y="4076467"/>
            <a:ext cx="485775"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2181225" y="3552592"/>
            <a:ext cx="3546079" cy="6175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8339932" y="3451938"/>
            <a:ext cx="219075" cy="181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H="1">
            <a:off x="7856538" y="3784310"/>
            <a:ext cx="592931" cy="371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7292183" y="4274484"/>
            <a:ext cx="564355" cy="148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5595146" y="1709493"/>
            <a:ext cx="2720617" cy="923330"/>
          </a:xfrm>
          <a:prstGeom prst="rect">
            <a:avLst/>
          </a:prstGeom>
          <a:noFill/>
        </p:spPr>
        <p:txBody>
          <a:bodyPr wrap="none" rtlCol="0">
            <a:spAutoFit/>
          </a:bodyPr>
          <a:lstStyle/>
          <a:p>
            <a:r>
              <a:rPr lang="en-US" altLang="ja-JP" sz="1800" b="1" dirty="0" smtClean="0">
                <a:solidFill>
                  <a:srgbClr val="0070C0"/>
                </a:solidFill>
              </a:rPr>
              <a:t>WEB</a:t>
            </a:r>
          </a:p>
          <a:p>
            <a:r>
              <a:rPr lang="ja-JP" altLang="en-US" sz="1800" b="1" dirty="0" smtClean="0">
                <a:solidFill>
                  <a:srgbClr val="0070C0"/>
                </a:solidFill>
              </a:rPr>
              <a:t>＞タイルレイヤプラグイン</a:t>
            </a:r>
            <a:endParaRPr lang="en-US" altLang="ja-JP" sz="1800" b="1" dirty="0" smtClean="0">
              <a:solidFill>
                <a:srgbClr val="0070C0"/>
              </a:solidFill>
            </a:endParaRPr>
          </a:p>
          <a:p>
            <a:r>
              <a:rPr lang="ja-JP" altLang="en-US" sz="1800" b="1" dirty="0" smtClean="0">
                <a:solidFill>
                  <a:srgbClr val="0070C0"/>
                </a:solidFill>
              </a:rPr>
              <a:t>＞タイルレイヤを追加する</a:t>
            </a:r>
            <a:endParaRPr lang="en-US" altLang="ja-JP" sz="1800" b="1" dirty="0" smtClean="0">
              <a:solidFill>
                <a:srgbClr val="0070C0"/>
              </a:solidFill>
            </a:endParaRPr>
          </a:p>
        </p:txBody>
      </p:sp>
      <p:sp>
        <p:nvSpPr>
          <p:cNvPr id="23" name="正方形/長方形 22"/>
          <p:cNvSpPr/>
          <p:nvPr/>
        </p:nvSpPr>
        <p:spPr>
          <a:xfrm>
            <a:off x="635985" y="4917073"/>
            <a:ext cx="8081058" cy="740587"/>
          </a:xfrm>
          <a:prstGeom prst="rect">
            <a:avLst/>
          </a:prstGeom>
        </p:spPr>
        <p:txBody>
          <a:bodyPr wrap="none">
            <a:spAutoFit/>
          </a:bodyPr>
          <a:lstStyle/>
          <a:p>
            <a:r>
              <a:rPr lang="en-US" altLang="ja-JP" dirty="0" smtClean="0"/>
              <a:t>gsi-tiles.zip</a:t>
            </a:r>
            <a:r>
              <a:rPr lang="ja-JP" altLang="en-US" dirty="0" smtClean="0"/>
              <a:t>をダウンロードし、ファイルを解凍した後、タイルレイヤプラグインを起動する。</a:t>
            </a:r>
            <a:endParaRPr lang="en-US" altLang="ja-JP" dirty="0" smtClean="0"/>
          </a:p>
          <a:p>
            <a:r>
              <a:rPr lang="ja-JP" altLang="en-US" dirty="0"/>
              <a:t>タイルレイヤプラグインの設定をクリックし</a:t>
            </a:r>
            <a:r>
              <a:rPr lang="ja-JP" altLang="en-US" dirty="0" smtClean="0"/>
              <a:t>、解凍した</a:t>
            </a:r>
            <a:r>
              <a:rPr lang="en-US" altLang="ja-JP" dirty="0" err="1" smtClean="0"/>
              <a:t>gsi</a:t>
            </a:r>
            <a:r>
              <a:rPr lang="en-US" altLang="ja-JP" dirty="0" smtClean="0"/>
              <a:t>-tiles</a:t>
            </a:r>
            <a:r>
              <a:rPr lang="ja-JP" altLang="en-US" dirty="0" smtClean="0"/>
              <a:t>フォルダを外部レイヤディレクトリに指定する。</a:t>
            </a:r>
            <a:endParaRPr lang="en-US" altLang="ja-JP" dirty="0"/>
          </a:p>
          <a:p>
            <a:r>
              <a:rPr lang="ja-JP" altLang="en-US" dirty="0" smtClean="0"/>
              <a:t>フォルダを指定していることを確認し、</a:t>
            </a:r>
            <a:r>
              <a:rPr lang="en-US" altLang="ja-JP" dirty="0" smtClean="0"/>
              <a:t>OK</a:t>
            </a:r>
            <a:r>
              <a:rPr lang="ja-JP" altLang="en-US" dirty="0" smtClean="0"/>
              <a:t>をクリックすると地理院タイルの一覧が表示される。</a:t>
            </a:r>
            <a:endParaRPr lang="en-US" altLang="ja-JP" dirty="0" smtClean="0"/>
          </a:p>
        </p:txBody>
      </p:sp>
    </p:spTree>
    <p:extLst>
      <p:ext uri="{BB962C8B-B14F-4D97-AF65-F5344CB8AC3E}">
        <p14:creationId xmlns:p14="http://schemas.microsoft.com/office/powerpoint/2010/main" val="384755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56" y="772462"/>
            <a:ext cx="5618547" cy="4319258"/>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3271256" y="4146819"/>
            <a:ext cx="77152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14301" y="290286"/>
            <a:ext cx="4016740" cy="2882445"/>
          </a:xfrm>
          <a:prstGeom prst="rect">
            <a:avLst/>
          </a:prstGeom>
        </p:spPr>
      </p:pic>
      <p:pic>
        <p:nvPicPr>
          <p:cNvPr id="4" name="図 3"/>
          <p:cNvPicPr>
            <a:picLocks noChangeAspect="1"/>
          </p:cNvPicPr>
          <p:nvPr/>
        </p:nvPicPr>
        <p:blipFill rotWithShape="1">
          <a:blip r:embed="rId3"/>
          <a:srcRect t="16516" r="46847" b="46470"/>
          <a:stretch/>
        </p:blipFill>
        <p:spPr>
          <a:xfrm>
            <a:off x="4489090" y="206454"/>
            <a:ext cx="4468287" cy="2392023"/>
          </a:xfrm>
          <a:prstGeom prst="rect">
            <a:avLst/>
          </a:prstGeom>
        </p:spPr>
      </p:pic>
      <p:cxnSp>
        <p:nvCxnSpPr>
          <p:cNvPr id="5" name="直線矢印コネクタ 4"/>
          <p:cNvCxnSpPr/>
          <p:nvPr/>
        </p:nvCxnSpPr>
        <p:spPr>
          <a:xfrm>
            <a:off x="2530021" y="864962"/>
            <a:ext cx="565604" cy="19648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3495675" y="864962"/>
            <a:ext cx="993415" cy="1930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009900" y="2912837"/>
            <a:ext cx="485775" cy="202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05176" y="3831239"/>
            <a:ext cx="3699452" cy="1172757"/>
          </a:xfrm>
          <a:prstGeom prst="rect">
            <a:avLst/>
          </a:prstGeom>
        </p:spPr>
        <p:txBody>
          <a:bodyPr wrap="square">
            <a:spAutoFit/>
          </a:bodyPr>
          <a:lstStyle/>
          <a:p>
            <a:r>
              <a:rPr lang="ja-JP" altLang="en-US" b="1" dirty="0"/>
              <a:t>一覧</a:t>
            </a:r>
            <a:r>
              <a:rPr lang="ja-JP" altLang="en-US" b="1" dirty="0" smtClean="0"/>
              <a:t>から地図を選択し、追加をクリックすると</a:t>
            </a:r>
            <a:r>
              <a:rPr lang="en-US" altLang="ja-JP" b="1" dirty="0" smtClean="0"/>
              <a:t>QGIS</a:t>
            </a:r>
            <a:r>
              <a:rPr lang="ja-JP" altLang="en-US" b="1" dirty="0" smtClean="0"/>
              <a:t>に地図が表示される。</a:t>
            </a:r>
            <a:endParaRPr lang="en-US" altLang="ja-JP" b="1" dirty="0" smtClean="0"/>
          </a:p>
          <a:p>
            <a:r>
              <a:rPr lang="ja-JP" altLang="en-US" b="1" dirty="0" smtClean="0"/>
              <a:t>ポイントデータが、タイル画像の下に置かれているため、ポイントデータを表示するには、レイヤウィンドウのレイヤを入れ替える</a:t>
            </a:r>
            <a:r>
              <a:rPr lang="ja-JP" altLang="en-US" b="1" dirty="0"/>
              <a:t>必要</a:t>
            </a:r>
            <a:r>
              <a:rPr lang="ja-JP" altLang="en-US" b="1" dirty="0" smtClean="0"/>
              <a:t>がある。</a:t>
            </a:r>
            <a:endParaRPr lang="en-US" altLang="ja-JP" b="1" dirty="0" smtClean="0"/>
          </a:p>
        </p:txBody>
      </p:sp>
      <p:pic>
        <p:nvPicPr>
          <p:cNvPr id="16" name="図 15"/>
          <p:cNvPicPr>
            <a:picLocks noChangeAspect="1"/>
          </p:cNvPicPr>
          <p:nvPr/>
        </p:nvPicPr>
        <p:blipFill rotWithShape="1">
          <a:blip r:embed="rId4"/>
          <a:srcRect t="20440" r="48572" b="43268"/>
          <a:stretch/>
        </p:blipFill>
        <p:spPr>
          <a:xfrm>
            <a:off x="4489089" y="2795197"/>
            <a:ext cx="4468287" cy="2423962"/>
          </a:xfrm>
          <a:prstGeom prst="rect">
            <a:avLst/>
          </a:prstGeom>
        </p:spPr>
      </p:pic>
      <p:cxnSp>
        <p:nvCxnSpPr>
          <p:cNvPr id="20" name="直線矢印コネクタ 19"/>
          <p:cNvCxnSpPr/>
          <p:nvPr/>
        </p:nvCxnSpPr>
        <p:spPr>
          <a:xfrm>
            <a:off x="5357349" y="864962"/>
            <a:ext cx="0" cy="2250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68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4795" y="1109709"/>
            <a:ext cx="5187029" cy="4063276"/>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008" y="2147888"/>
            <a:ext cx="2141110" cy="1236896"/>
          </a:xfrm>
          <a:prstGeom prst="rect">
            <a:avLst/>
          </a:prstGeom>
        </p:spPr>
      </p:pic>
      <p:sp>
        <p:nvSpPr>
          <p:cNvPr id="6" name="テキスト ボックス 5"/>
          <p:cNvSpPr txBox="1"/>
          <p:nvPr/>
        </p:nvSpPr>
        <p:spPr>
          <a:xfrm>
            <a:off x="848063" y="5165262"/>
            <a:ext cx="7632218" cy="338554"/>
          </a:xfrm>
          <a:prstGeom prst="rect">
            <a:avLst/>
          </a:prstGeom>
          <a:noFill/>
        </p:spPr>
        <p:txBody>
          <a:bodyPr wrap="none" rtlCol="0">
            <a:spAutoFit/>
          </a:bodyPr>
          <a:lstStyle/>
          <a:p>
            <a:r>
              <a:rPr kumimoji="1" lang="ja-JP" altLang="en-US" sz="1600" b="1" dirty="0" smtClean="0"/>
              <a:t>新規プリントコンポーザを立ち上げ、コンポーザタイトル（地図名など任意）を入力する。</a:t>
            </a:r>
            <a:endParaRPr kumimoji="1" lang="ja-JP" altLang="en-US" sz="1600" b="1" dirty="0"/>
          </a:p>
        </p:txBody>
      </p:sp>
      <p:sp>
        <p:nvSpPr>
          <p:cNvPr id="7" name="テキスト ボックス 6"/>
          <p:cNvSpPr txBox="1"/>
          <p:nvPr/>
        </p:nvSpPr>
        <p:spPr>
          <a:xfrm>
            <a:off x="4861182" y="256159"/>
            <a:ext cx="3770584" cy="369332"/>
          </a:xfrm>
          <a:prstGeom prst="rect">
            <a:avLst/>
          </a:prstGeom>
          <a:noFill/>
        </p:spPr>
        <p:txBody>
          <a:bodyPr wrap="none" rtlCol="0">
            <a:spAutoFit/>
          </a:bodyPr>
          <a:lstStyle/>
          <a:p>
            <a:r>
              <a:rPr lang="ja-JP" altLang="en-US" sz="1800" b="1" dirty="0" smtClean="0">
                <a:solidFill>
                  <a:srgbClr val="0070C0"/>
                </a:solidFill>
              </a:rPr>
              <a:t>プロジェクト＞新規プリントコンポーザ</a:t>
            </a:r>
            <a:endParaRPr kumimoji="1" lang="ja-JP" altLang="en-US" sz="1800" b="1" dirty="0">
              <a:solidFill>
                <a:srgbClr val="0070C0"/>
              </a:solidFill>
            </a:endParaRPr>
          </a:p>
        </p:txBody>
      </p:sp>
      <p:cxnSp>
        <p:nvCxnSpPr>
          <p:cNvPr id="8" name="直線矢印コネクタ 7"/>
          <p:cNvCxnSpPr/>
          <p:nvPr/>
        </p:nvCxnSpPr>
        <p:spPr>
          <a:xfrm>
            <a:off x="2962275" y="1981200"/>
            <a:ext cx="732733"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60799" y="2761887"/>
            <a:ext cx="1654176" cy="181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386333" y="5439998"/>
            <a:ext cx="3855543" cy="307777"/>
          </a:xfrm>
          <a:prstGeom prst="rect">
            <a:avLst/>
          </a:prstGeom>
          <a:noFill/>
        </p:spPr>
        <p:txBody>
          <a:bodyPr wrap="none" rtlCol="0">
            <a:spAutoFit/>
          </a:bodyPr>
          <a:lstStyle/>
          <a:p>
            <a:r>
              <a:rPr kumimoji="1" lang="en-US" altLang="ja-JP" sz="1400" b="1" dirty="0" smtClean="0"/>
              <a:t>※</a:t>
            </a:r>
            <a:r>
              <a:rPr kumimoji="1" lang="ja-JP" altLang="en-US" sz="1400" b="1" dirty="0" smtClean="0"/>
              <a:t>　オンザフライとレイヤの座標系を統一しておく</a:t>
            </a:r>
            <a:endParaRPr kumimoji="1" lang="ja-JP" altLang="en-US" sz="1400" b="1" dirty="0"/>
          </a:p>
        </p:txBody>
      </p:sp>
      <p:sp>
        <p:nvSpPr>
          <p:cNvPr id="10" name="テキスト ボックス 9"/>
          <p:cNvSpPr txBox="1"/>
          <p:nvPr/>
        </p:nvSpPr>
        <p:spPr>
          <a:xfrm>
            <a:off x="3695008" y="4572821"/>
            <a:ext cx="3352200" cy="261610"/>
          </a:xfrm>
          <a:prstGeom prst="rect">
            <a:avLst/>
          </a:prstGeom>
          <a:noFill/>
        </p:spPr>
        <p:txBody>
          <a:bodyPr wrap="none" rtlCol="0">
            <a:spAutoFit/>
          </a:bodyPr>
          <a:lstStyle/>
          <a:p>
            <a:r>
              <a:rPr kumimoji="1" lang="en-US" altLang="ja-JP" sz="1100" b="1" dirty="0" smtClean="0"/>
              <a:t>CC</a:t>
            </a:r>
            <a:r>
              <a:rPr kumimoji="1" lang="ja-JP" altLang="en-US" sz="1100" b="1" dirty="0" smtClean="0"/>
              <a:t> </a:t>
            </a:r>
            <a:r>
              <a:rPr kumimoji="1" lang="en-US" altLang="ja-JP" sz="1100" b="1" dirty="0" smtClean="0"/>
              <a:t>BY</a:t>
            </a:r>
            <a:r>
              <a:rPr kumimoji="1" lang="ja-JP" altLang="en-US" sz="1100" b="1" dirty="0" smtClean="0"/>
              <a:t>　</a:t>
            </a:r>
            <a:r>
              <a:rPr lang="ja-JP" altLang="en-US" sz="1100" b="1" dirty="0" smtClean="0"/>
              <a:t>福知山</a:t>
            </a:r>
            <a:r>
              <a:rPr lang="ja-JP" altLang="en-US" sz="1100" b="1" dirty="0"/>
              <a:t>豪雨災害防災</a:t>
            </a:r>
            <a:r>
              <a:rPr lang="ja-JP" altLang="en-US" sz="1100" b="1" dirty="0" smtClean="0"/>
              <a:t>マップ　（ベクトルデータ）</a:t>
            </a:r>
            <a:endParaRPr kumimoji="1" lang="ja-JP" altLang="en-US" sz="1100" b="1" dirty="0"/>
          </a:p>
        </p:txBody>
      </p:sp>
    </p:spTree>
    <p:extLst>
      <p:ext uri="{BB962C8B-B14F-4D97-AF65-F5344CB8AC3E}">
        <p14:creationId xmlns:p14="http://schemas.microsoft.com/office/powerpoint/2010/main" val="1347142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396966"/>
            <a:ext cx="664754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13963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4775" y="1539316"/>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04775" y="1733186"/>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04775" y="2056672"/>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9" name="テキスト ボックス 8"/>
          <p:cNvSpPr txBox="1"/>
          <p:nvPr/>
        </p:nvSpPr>
        <p:spPr>
          <a:xfrm>
            <a:off x="104775" y="2279117"/>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10" name="テキスト ボックス 9"/>
          <p:cNvSpPr txBox="1"/>
          <p:nvPr/>
        </p:nvSpPr>
        <p:spPr>
          <a:xfrm>
            <a:off x="3057525" y="69532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
        <p:nvSpPr>
          <p:cNvPr id="12" name="正方形/長方形 11"/>
          <p:cNvSpPr/>
          <p:nvPr/>
        </p:nvSpPr>
        <p:spPr>
          <a:xfrm>
            <a:off x="841374" y="2171700"/>
            <a:ext cx="3044826" cy="2152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47543" y="3280932"/>
            <a:ext cx="2462534" cy="2277547"/>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凡例の追加</a:t>
            </a:r>
            <a:endParaRPr kumimoji="1" lang="en-US" altLang="ja-JP" sz="1600" b="1" dirty="0" smtClean="0"/>
          </a:p>
          <a:p>
            <a:r>
              <a:rPr lang="ja-JP" altLang="en-US" sz="1600" b="1" dirty="0" smtClean="0"/>
              <a:t>⑥　縮尺バーの追加</a:t>
            </a:r>
            <a:endParaRPr lang="en-US" altLang="ja-JP" sz="1600" b="1" dirty="0" smtClean="0"/>
          </a:p>
          <a:p>
            <a:r>
              <a:rPr kumimoji="1" lang="ja-JP" altLang="en-US" sz="1600" b="1" dirty="0" smtClean="0"/>
              <a:t>⑦　地図の更新</a:t>
            </a:r>
            <a:endParaRPr kumimoji="1" lang="en-US" altLang="ja-JP" sz="1600" b="1" dirty="0" smtClean="0"/>
          </a:p>
          <a:p>
            <a:endParaRPr lang="en-US" altLang="ja-JP" sz="1600" b="1" dirty="0"/>
          </a:p>
          <a:p>
            <a:r>
              <a:rPr kumimoji="1" lang="en-US" altLang="ja-JP" sz="1400" dirty="0" smtClean="0"/>
              <a:t>※</a:t>
            </a:r>
            <a:r>
              <a:rPr kumimoji="1" lang="ja-JP" altLang="en-US" sz="1400" dirty="0" smtClean="0"/>
              <a:t>アイテムの削除は編集から</a:t>
            </a:r>
            <a:endParaRPr kumimoji="1" lang="ja-JP" altLang="en-US" sz="1400" dirty="0"/>
          </a:p>
        </p:txBody>
      </p:sp>
      <p:sp>
        <p:nvSpPr>
          <p:cNvPr id="14" name="テキスト ボックス 13"/>
          <p:cNvSpPr txBox="1"/>
          <p:nvPr/>
        </p:nvSpPr>
        <p:spPr>
          <a:xfrm>
            <a:off x="104775" y="1356532"/>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444091" y="2433326"/>
            <a:ext cx="2203452" cy="31251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444091" y="802513"/>
            <a:ext cx="2203452" cy="16308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04293"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444091" y="1510741"/>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572000" y="4796866"/>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Tree>
    <p:extLst>
      <p:ext uri="{BB962C8B-B14F-4D97-AF65-F5344CB8AC3E}">
        <p14:creationId xmlns:p14="http://schemas.microsoft.com/office/powerpoint/2010/main" val="4249960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65503" y="679088"/>
            <a:ext cx="6012994" cy="4810395"/>
          </a:xfrm>
          <a:prstGeom prst="rect">
            <a:avLst/>
          </a:prstGeom>
        </p:spPr>
      </p:pic>
      <p:sp>
        <p:nvSpPr>
          <p:cNvPr id="5" name="テキスト ボックス 4"/>
          <p:cNvSpPr txBox="1"/>
          <p:nvPr/>
        </p:nvSpPr>
        <p:spPr>
          <a:xfrm>
            <a:off x="1791431" y="228600"/>
            <a:ext cx="5561138" cy="338554"/>
          </a:xfrm>
          <a:prstGeom prst="rect">
            <a:avLst/>
          </a:prstGeom>
          <a:noFill/>
        </p:spPr>
        <p:txBody>
          <a:bodyPr wrap="none" rtlCol="0">
            <a:spAutoFit/>
          </a:bodyPr>
          <a:lstStyle/>
          <a:p>
            <a:r>
              <a:rPr kumimoji="1" lang="ja-JP" altLang="en-US" sz="1600" dirty="0" smtClean="0"/>
              <a:t>地図、縮尺バー、凡例を追加し、アイテムプロパティで調整する</a:t>
            </a:r>
            <a:endParaRPr kumimoji="1" lang="ja-JP" altLang="en-US" sz="1600" dirty="0"/>
          </a:p>
        </p:txBody>
      </p:sp>
      <p:sp>
        <p:nvSpPr>
          <p:cNvPr id="6" name="正方形/長方形 5"/>
          <p:cNvSpPr/>
          <p:nvPr/>
        </p:nvSpPr>
        <p:spPr>
          <a:xfrm>
            <a:off x="6038849" y="2533650"/>
            <a:ext cx="476251"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820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71612" y="544830"/>
            <a:ext cx="6010275" cy="4808220"/>
          </a:xfrm>
          <a:prstGeom prst="rect">
            <a:avLst/>
          </a:prstGeom>
        </p:spPr>
      </p:pic>
      <p:sp>
        <p:nvSpPr>
          <p:cNvPr id="4" name="テキスト ボックス 3"/>
          <p:cNvSpPr txBox="1"/>
          <p:nvPr/>
        </p:nvSpPr>
        <p:spPr>
          <a:xfrm>
            <a:off x="2338055" y="130076"/>
            <a:ext cx="4604146" cy="338554"/>
          </a:xfrm>
          <a:prstGeom prst="rect">
            <a:avLst/>
          </a:prstGeom>
          <a:noFill/>
        </p:spPr>
        <p:txBody>
          <a:bodyPr wrap="none" rtlCol="0">
            <a:spAutoFit/>
          </a:bodyPr>
          <a:lstStyle/>
          <a:p>
            <a:r>
              <a:rPr kumimoji="1" lang="ja-JP" altLang="en-US" sz="1600" dirty="0" smtClean="0"/>
              <a:t>縮尺バーを選択し、アイテムプロパティで調整する。</a:t>
            </a:r>
            <a:endParaRPr kumimoji="1" lang="ja-JP" altLang="en-US" sz="1600" dirty="0"/>
          </a:p>
        </p:txBody>
      </p:sp>
      <p:sp>
        <p:nvSpPr>
          <p:cNvPr id="5" name="正方形/長方形 4"/>
          <p:cNvSpPr/>
          <p:nvPr/>
        </p:nvSpPr>
        <p:spPr>
          <a:xfrm>
            <a:off x="5537199" y="2371725"/>
            <a:ext cx="1944688" cy="2867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53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943" y="558165"/>
            <a:ext cx="6219825" cy="4975860"/>
          </a:xfrm>
          <a:prstGeom prst="rect">
            <a:avLst/>
          </a:prstGeom>
        </p:spPr>
      </p:pic>
      <p:sp>
        <p:nvSpPr>
          <p:cNvPr id="4" name="テキスト ボックス 3"/>
          <p:cNvSpPr txBox="1"/>
          <p:nvPr/>
        </p:nvSpPr>
        <p:spPr>
          <a:xfrm>
            <a:off x="2539231" y="139601"/>
            <a:ext cx="4065537" cy="338554"/>
          </a:xfrm>
          <a:prstGeom prst="rect">
            <a:avLst/>
          </a:prstGeom>
          <a:noFill/>
        </p:spPr>
        <p:txBody>
          <a:bodyPr wrap="none" rtlCol="0">
            <a:spAutoFit/>
          </a:bodyPr>
          <a:lstStyle/>
          <a:p>
            <a:r>
              <a:rPr kumimoji="1" lang="ja-JP" altLang="en-US" sz="1600" dirty="0" smtClean="0"/>
              <a:t>凡例を選択し、アイテムプロパティで調整する</a:t>
            </a:r>
            <a:endParaRPr kumimoji="1" lang="ja-JP" altLang="en-US" sz="1600" dirty="0"/>
          </a:p>
        </p:txBody>
      </p:sp>
      <p:sp>
        <p:nvSpPr>
          <p:cNvPr id="5" name="正方形/長方形 4"/>
          <p:cNvSpPr/>
          <p:nvPr/>
        </p:nvSpPr>
        <p:spPr>
          <a:xfrm>
            <a:off x="4619625" y="3609974"/>
            <a:ext cx="180976"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67249" y="4705350"/>
            <a:ext cx="130492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00043" y="3797409"/>
            <a:ext cx="1819275" cy="1815882"/>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spTree>
    <p:extLst>
      <p:ext uri="{BB962C8B-B14F-4D97-AF65-F5344CB8AC3E}">
        <p14:creationId xmlns:p14="http://schemas.microsoft.com/office/powerpoint/2010/main" val="1940361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1176" y="424841"/>
            <a:ext cx="6081646" cy="4865317"/>
          </a:xfrm>
          <a:prstGeom prst="rect">
            <a:avLst/>
          </a:prstGeom>
        </p:spPr>
      </p:pic>
      <p:sp>
        <p:nvSpPr>
          <p:cNvPr id="4" name="テキスト ボックス 3"/>
          <p:cNvSpPr txBox="1"/>
          <p:nvPr/>
        </p:nvSpPr>
        <p:spPr>
          <a:xfrm>
            <a:off x="2879067" y="86287"/>
            <a:ext cx="3523722" cy="338554"/>
          </a:xfrm>
          <a:prstGeom prst="rect">
            <a:avLst/>
          </a:prstGeom>
          <a:noFill/>
        </p:spPr>
        <p:txBody>
          <a:bodyPr wrap="none" rtlCol="0">
            <a:spAutoFit/>
          </a:bodyPr>
          <a:lstStyle/>
          <a:p>
            <a:r>
              <a:rPr lang="ja-JP" altLang="en-US" sz="1600" b="1" dirty="0" smtClean="0"/>
              <a:t>画像</a:t>
            </a:r>
            <a:r>
              <a:rPr kumimoji="1" lang="ja-JP" altLang="en-US" sz="1600" b="1" dirty="0" smtClean="0"/>
              <a:t>の追加から方位記号を追加する。</a:t>
            </a:r>
            <a:endParaRPr kumimoji="1" lang="en-US" altLang="ja-JP" sz="1600" b="1"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5708341" y="2601157"/>
            <a:ext cx="1773545" cy="124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46568" y="828675"/>
            <a:ext cx="5850862" cy="4680690"/>
          </a:xfrm>
          <a:prstGeom prst="rect">
            <a:avLst/>
          </a:prstGeom>
        </p:spPr>
      </p:pic>
      <p:sp>
        <p:nvSpPr>
          <p:cNvPr id="4" name="テキスト ボックス 3"/>
          <p:cNvSpPr txBox="1"/>
          <p:nvPr/>
        </p:nvSpPr>
        <p:spPr>
          <a:xfrm>
            <a:off x="2020660" y="419100"/>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spTree>
    <p:extLst>
      <p:ext uri="{BB962C8B-B14F-4D97-AF65-F5344CB8AC3E}">
        <p14:creationId xmlns:p14="http://schemas.microsoft.com/office/powerpoint/2010/main" val="210837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6611" y="446130"/>
            <a:ext cx="7450778" cy="526887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875792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533400" y="727969"/>
            <a:ext cx="6086475" cy="4782847"/>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3646136"/>
            <a:ext cx="3400425" cy="1973614"/>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7" y="3714187"/>
            <a:ext cx="2419350" cy="1905563"/>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flipH="1">
            <a:off x="1371602" y="2343150"/>
            <a:ext cx="1104898" cy="1371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24175" y="2438400"/>
            <a:ext cx="1581150" cy="127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01485" y="794176"/>
            <a:ext cx="1827530" cy="646331"/>
          </a:xfrm>
          <a:prstGeom prst="rect">
            <a:avLst/>
          </a:prstGeom>
          <a:noFill/>
        </p:spPr>
        <p:txBody>
          <a:bodyPr wrap="square" rtlCol="0">
            <a:spAutoFit/>
          </a:bodyPr>
          <a:lstStyle/>
          <a:p>
            <a:r>
              <a:rPr lang="ja-JP" altLang="en-US" sz="1800" b="1" dirty="0" smtClean="0">
                <a:solidFill>
                  <a:srgbClr val="0070C0"/>
                </a:solidFill>
              </a:rPr>
              <a:t>ビュー</a:t>
            </a:r>
            <a:endParaRPr lang="en-US" altLang="ja-JP" sz="1800" b="1" dirty="0" smtClean="0">
              <a:solidFill>
                <a:srgbClr val="0070C0"/>
              </a:solidFill>
            </a:endParaRPr>
          </a:p>
          <a:p>
            <a:r>
              <a:rPr kumimoji="1" lang="ja-JP" altLang="en-US" sz="1800" b="1" dirty="0" smtClean="0">
                <a:solidFill>
                  <a:srgbClr val="0070C0"/>
                </a:solidFill>
              </a:rPr>
              <a:t>＞地図装飾</a:t>
            </a:r>
            <a:endParaRPr kumimoji="1" lang="ja-JP" altLang="en-US" sz="1800" b="1" dirty="0">
              <a:solidFill>
                <a:srgbClr val="0070C0"/>
              </a:solidFill>
            </a:endParaRPr>
          </a:p>
        </p:txBody>
      </p:sp>
      <p:sp>
        <p:nvSpPr>
          <p:cNvPr id="16" name="テキスト ボックス 15"/>
          <p:cNvSpPr txBox="1"/>
          <p:nvPr/>
        </p:nvSpPr>
        <p:spPr>
          <a:xfrm>
            <a:off x="6801485" y="3941156"/>
            <a:ext cx="2285998" cy="1569660"/>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spTree>
    <p:extLst>
      <p:ext uri="{BB962C8B-B14F-4D97-AF65-F5344CB8AC3E}">
        <p14:creationId xmlns:p14="http://schemas.microsoft.com/office/powerpoint/2010/main" val="66350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63" y="580570"/>
            <a:ext cx="6018117" cy="4626427"/>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371370" y="3975100"/>
            <a:ext cx="4348743"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65671" y="816746"/>
            <a:ext cx="6012657" cy="4707754"/>
          </a:xfrm>
          <a:prstGeom prst="rect">
            <a:avLst/>
          </a:prstGeom>
        </p:spPr>
      </p:pic>
      <p:sp>
        <p:nvSpPr>
          <p:cNvPr id="2" name="円/楕円 1"/>
          <p:cNvSpPr/>
          <p:nvPr/>
        </p:nvSpPr>
        <p:spPr>
          <a:xfrm>
            <a:off x="2849732" y="1411551"/>
            <a:ext cx="497150"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849731" y="5045106"/>
            <a:ext cx="1482571"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smtClean="0">
                <a:solidFill>
                  <a:srgbClr val="0070C0"/>
                </a:solidFill>
              </a:rPr>
              <a:t>参考になる</a:t>
            </a:r>
            <a:r>
              <a:rPr kumimoji="1" lang="en-US" altLang="ja-JP" sz="3200" b="1" u="sng" dirty="0" smtClean="0">
                <a:solidFill>
                  <a:srgbClr val="0070C0"/>
                </a:solidFill>
              </a:rPr>
              <a:t>Web</a:t>
            </a:r>
            <a:r>
              <a:rPr kumimoji="1" lang="ja-JP" altLang="en-US" sz="3200" b="1" u="sng" dirty="0" smtClean="0">
                <a:solidFill>
                  <a:srgbClr val="0070C0"/>
                </a:solidFill>
              </a:rPr>
              <a:t>ページの紹介</a:t>
            </a:r>
            <a:endParaRPr kumimoji="1" lang="ja-JP" altLang="en-US" sz="3200" b="1" u="sng" dirty="0">
              <a:solidFill>
                <a:srgbClr val="0070C0"/>
              </a:solidFill>
            </a:endParaRP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smtClean="0"/>
              <a:t>①　</a:t>
            </a:r>
            <a:r>
              <a:rPr kumimoji="1" lang="en-US" altLang="ja-JP" sz="1600" dirty="0" smtClean="0"/>
              <a:t>QGIS</a:t>
            </a:r>
            <a:r>
              <a:rPr kumimoji="1" lang="ja-JP" altLang="en-US" sz="1600" dirty="0" smtClean="0"/>
              <a:t>について詳しく勉強したい方　</a:t>
            </a:r>
            <a:r>
              <a:rPr kumimoji="1" lang="en-US" altLang="ja-JP" sz="1600" dirty="0" smtClean="0"/>
              <a:t>QGIS</a:t>
            </a:r>
            <a:r>
              <a:rPr kumimoji="1" lang="ja-JP" altLang="en-US" sz="1600" dirty="0" smtClean="0"/>
              <a:t>ユーザーガイド</a:t>
            </a:r>
            <a:endParaRPr kumimoji="1" lang="en-US" altLang="ja-JP" sz="1600" dirty="0" smtClean="0"/>
          </a:p>
          <a:p>
            <a:r>
              <a:rPr lang="en-GB" altLang="ja-JP" sz="1600" dirty="0">
                <a:hlinkClick r:id="rId2"/>
              </a:rPr>
              <a:t>http://docs.qgis.org/2.8/ja/docs/user_manual</a:t>
            </a:r>
            <a:r>
              <a:rPr lang="en-GB" altLang="ja-JP" sz="1600" dirty="0" smtClean="0">
                <a:hlinkClick r:id="rId2"/>
              </a:rPr>
              <a:t>/</a:t>
            </a:r>
            <a:endParaRPr lang="en-GB" altLang="ja-JP" sz="1600" dirty="0" smtClean="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a:t>
            </a:r>
            <a:r>
              <a:rPr lang="ja-JP" altLang="en-US" sz="1600" dirty="0" smtClean="0"/>
              <a:t>方　</a:t>
            </a:r>
            <a:r>
              <a:rPr lang="en-US" altLang="ja-JP" sz="1600" b="1" dirty="0" smtClean="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154632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8173" y="599812"/>
            <a:ext cx="6067651" cy="4854121"/>
          </a:xfrm>
          <a:prstGeom prst="rect">
            <a:avLst/>
          </a:prstGeom>
        </p:spPr>
      </p:pic>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spTree>
    <p:extLst>
      <p:ext uri="{BB962C8B-B14F-4D97-AF65-F5344CB8AC3E}">
        <p14:creationId xmlns:p14="http://schemas.microsoft.com/office/powerpoint/2010/main" val="316557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4322763" cy="3115003"/>
            <a:chOff x="133349" y="876300"/>
            <a:chExt cx="5120345" cy="3936266"/>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876300"/>
              <a:ext cx="5120345"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8513" y="1098917"/>
            <a:ext cx="4052037" cy="3115003"/>
          </a:xfrm>
          <a:prstGeom prst="rect">
            <a:avLst/>
          </a:prstGeom>
        </p:spPr>
      </p:pic>
      <p:sp>
        <p:nvSpPr>
          <p:cNvPr id="9" name="正方形/長方形 8"/>
          <p:cNvSpPr/>
          <p:nvPr/>
        </p:nvSpPr>
        <p:spPr>
          <a:xfrm>
            <a:off x="5033639" y="2299317"/>
            <a:ext cx="1411549" cy="142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398996" y="3718412"/>
            <a:ext cx="3400486" cy="1809750"/>
          </a:xfrm>
          <a:prstGeom prst="rect">
            <a:avLst/>
          </a:prstGeom>
        </p:spPr>
      </p:pic>
      <p:sp>
        <p:nvSpPr>
          <p:cNvPr id="11" name="正方形/長方形 10"/>
          <p:cNvSpPr/>
          <p:nvPr/>
        </p:nvSpPr>
        <p:spPr>
          <a:xfrm>
            <a:off x="5398996" y="4178408"/>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5734975" y="2172058"/>
            <a:ext cx="414304" cy="81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970" y="956177"/>
            <a:ext cx="4561989" cy="3507029"/>
          </a:xfrm>
          <a:prstGeom prst="rect">
            <a:avLst/>
          </a:prstGeom>
        </p:spPr>
      </p:pic>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985" y="2869701"/>
            <a:ext cx="3568641" cy="1684147"/>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31396" y="956177"/>
            <a:ext cx="842952" cy="727480"/>
          </a:xfrm>
          <a:prstGeom prst="rect">
            <a:avLst/>
          </a:prstGeom>
        </p:spPr>
      </p:pic>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p:nvPr/>
        </p:nvCxnSpPr>
        <p:spPr>
          <a:xfrm>
            <a:off x="2276894" y="20255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967933" y="3390900"/>
            <a:ext cx="469435" cy="320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71725" y="928913"/>
            <a:ext cx="6305550" cy="4719411"/>
          </a:xfrm>
          <a:prstGeom prst="rect">
            <a:avLst/>
          </a:prstGeom>
        </p:spPr>
      </p:pic>
      <p:sp>
        <p:nvSpPr>
          <p:cNvPr id="2" name="正方形/長方形 1"/>
          <p:cNvSpPr/>
          <p:nvPr/>
        </p:nvSpPr>
        <p:spPr>
          <a:xfrm>
            <a:off x="3838575" y="1608700"/>
            <a:ext cx="4838699" cy="39052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371725" y="1885949"/>
            <a:ext cx="1447800" cy="9133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42900" y="1150318"/>
            <a:ext cx="1914525" cy="1323439"/>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a:off x="2133600" y="1846825"/>
            <a:ext cx="238125" cy="1238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486275" y="4979368"/>
            <a:ext cx="4191000" cy="338554"/>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2371725" y="2836769"/>
            <a:ext cx="1447800" cy="26771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1800225" y="3524250"/>
            <a:ext cx="571499" cy="2333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71463" y="3757574"/>
            <a:ext cx="1914525" cy="1569660"/>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2982</TotalTime>
  <Words>1744</Words>
  <Application>Microsoft Office PowerPoint</Application>
  <PresentationFormat>画面に合わせる (16:10)</PresentationFormat>
  <Paragraphs>259</Paragraphs>
  <Slides>51</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51</vt:i4>
      </vt:variant>
    </vt:vector>
  </HeadingPairs>
  <TitlesOfParts>
    <vt:vector size="56" baseType="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データの読み込み　②ラスタ</vt:lpstr>
      <vt:lpstr>データの読み込み　③ＣＳＶ</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Python入門</vt:lpstr>
      <vt:lpstr>PowerPoint プレゼンテーション</vt:lpstr>
      <vt:lpstr>PowerPoint プレゼンテーション</vt:lpstr>
      <vt:lpstr>PowerPoint プレゼンテーション</vt:lpstr>
      <vt:lpstr>PowerPoint プレゼンテーション</vt:lpstr>
      <vt:lpstr>データの保存形式</vt:lpstr>
      <vt:lpstr>ＫＭＬ形式</vt:lpstr>
      <vt:lpstr>CSV形式</vt:lpstr>
      <vt:lpstr>プラグイン</vt:lpstr>
      <vt:lpstr>PowerPoint プレゼンテーション</vt:lpstr>
      <vt:lpstr>TileLayer Pluginのインストール</vt:lpstr>
      <vt:lpstr>PowerPoint プレゼンテーション</vt:lpstr>
      <vt:lpstr>PowerPoint プレゼンテーション</vt:lpstr>
      <vt:lpstr>地図のレイアウト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132</cp:revision>
  <dcterms:created xsi:type="dcterms:W3CDTF">2015-06-26T03:04:37Z</dcterms:created>
  <dcterms:modified xsi:type="dcterms:W3CDTF">2017-03-07T06:13:32Z</dcterms:modified>
</cp:coreProperties>
</file>